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0" r:id="rId1"/>
    <p:sldMasterId id="2147483833" r:id="rId2"/>
  </p:sldMasterIdLst>
  <p:notesMasterIdLst>
    <p:notesMasterId r:id="rId65"/>
  </p:notesMasterIdLst>
  <p:handoutMasterIdLst>
    <p:handoutMasterId r:id="rId66"/>
  </p:handoutMasterIdLst>
  <p:sldIdLst>
    <p:sldId id="301" r:id="rId3"/>
    <p:sldId id="333" r:id="rId4"/>
    <p:sldId id="263" r:id="rId5"/>
    <p:sldId id="332" r:id="rId6"/>
    <p:sldId id="381" r:id="rId7"/>
    <p:sldId id="711" r:id="rId8"/>
    <p:sldId id="710" r:id="rId9"/>
    <p:sldId id="409" r:id="rId10"/>
    <p:sldId id="290" r:id="rId11"/>
    <p:sldId id="272" r:id="rId12"/>
    <p:sldId id="274" r:id="rId13"/>
    <p:sldId id="275" r:id="rId14"/>
    <p:sldId id="334" r:id="rId15"/>
    <p:sldId id="696" r:id="rId16"/>
    <p:sldId id="258" r:id="rId17"/>
    <p:sldId id="261" r:id="rId18"/>
    <p:sldId id="262" r:id="rId19"/>
    <p:sldId id="707" r:id="rId20"/>
    <p:sldId id="260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326" r:id="rId29"/>
    <p:sldId id="296" r:id="rId30"/>
    <p:sldId id="319" r:id="rId31"/>
    <p:sldId id="320" r:id="rId32"/>
    <p:sldId id="327" r:id="rId33"/>
    <p:sldId id="298" r:id="rId34"/>
    <p:sldId id="321" r:id="rId35"/>
    <p:sldId id="328" r:id="rId36"/>
    <p:sldId id="329" r:id="rId37"/>
    <p:sldId id="408" r:id="rId38"/>
    <p:sldId id="322" r:id="rId39"/>
    <p:sldId id="323" r:id="rId40"/>
    <p:sldId id="712" r:id="rId41"/>
    <p:sldId id="336" r:id="rId42"/>
    <p:sldId id="338" r:id="rId43"/>
    <p:sldId id="339" r:id="rId44"/>
    <p:sldId id="382" r:id="rId45"/>
    <p:sldId id="692" r:id="rId46"/>
    <p:sldId id="387" r:id="rId47"/>
    <p:sldId id="388" r:id="rId48"/>
    <p:sldId id="390" r:id="rId49"/>
    <p:sldId id="280" r:id="rId50"/>
    <p:sldId id="299" r:id="rId51"/>
    <p:sldId id="282" r:id="rId52"/>
    <p:sldId id="378" r:id="rId53"/>
    <p:sldId id="379" r:id="rId54"/>
    <p:sldId id="687" r:id="rId55"/>
    <p:sldId id="686" r:id="rId56"/>
    <p:sldId id="386" r:id="rId57"/>
    <p:sldId id="285" r:id="rId58"/>
    <p:sldId id="302" r:id="rId59"/>
    <p:sldId id="406" r:id="rId60"/>
    <p:sldId id="694" r:id="rId61"/>
    <p:sldId id="715" r:id="rId62"/>
    <p:sldId id="716" r:id="rId63"/>
    <p:sldId id="706" r:id="rId64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D77A8391-9C64-4CC0-B459-41CD8EBD2FDB}">
          <p14:sldIdLst>
            <p14:sldId id="301"/>
            <p14:sldId id="333"/>
            <p14:sldId id="263"/>
            <p14:sldId id="332"/>
            <p14:sldId id="381"/>
          </p14:sldIdLst>
        </p14:section>
        <p14:section name="Sekcja domyślna" id="{1397C358-83A7-4DDB-B47A-DD7A2024947F}">
          <p14:sldIdLst>
            <p14:sldId id="711"/>
            <p14:sldId id="710"/>
            <p14:sldId id="409"/>
            <p14:sldId id="290"/>
            <p14:sldId id="272"/>
            <p14:sldId id="274"/>
            <p14:sldId id="275"/>
            <p14:sldId id="334"/>
            <p14:sldId id="696"/>
            <p14:sldId id="258"/>
            <p14:sldId id="261"/>
            <p14:sldId id="262"/>
            <p14:sldId id="707"/>
            <p14:sldId id="260"/>
            <p14:sldId id="697"/>
            <p14:sldId id="698"/>
            <p14:sldId id="699"/>
            <p14:sldId id="700"/>
            <p14:sldId id="701"/>
            <p14:sldId id="702"/>
            <p14:sldId id="703"/>
            <p14:sldId id="326"/>
            <p14:sldId id="296"/>
            <p14:sldId id="319"/>
            <p14:sldId id="320"/>
            <p14:sldId id="327"/>
            <p14:sldId id="298"/>
            <p14:sldId id="321"/>
            <p14:sldId id="328"/>
            <p14:sldId id="329"/>
            <p14:sldId id="408"/>
            <p14:sldId id="322"/>
            <p14:sldId id="323"/>
            <p14:sldId id="712"/>
            <p14:sldId id="336"/>
            <p14:sldId id="338"/>
            <p14:sldId id="339"/>
            <p14:sldId id="382"/>
            <p14:sldId id="692"/>
            <p14:sldId id="387"/>
            <p14:sldId id="388"/>
            <p14:sldId id="390"/>
            <p14:sldId id="280"/>
            <p14:sldId id="299"/>
            <p14:sldId id="282"/>
            <p14:sldId id="378"/>
            <p14:sldId id="379"/>
            <p14:sldId id="687"/>
            <p14:sldId id="686"/>
            <p14:sldId id="386"/>
            <p14:sldId id="285"/>
            <p14:sldId id="302"/>
            <p14:sldId id="406"/>
            <p14:sldId id="694"/>
            <p14:sldId id="715"/>
            <p14:sldId id="716"/>
            <p14:sldId id="706"/>
          </p14:sldIdLst>
        </p14:section>
        <p14:section name="Sekcja bez tytułu" id="{786C2639-7C63-4752-BE20-DF3BE81203F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3333"/>
    <a:srgbClr val="4D4D4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152" autoAdjust="0"/>
  </p:normalViewPr>
  <p:slideViewPr>
    <p:cSldViewPr>
      <p:cViewPr>
        <p:scale>
          <a:sx n="94" d="100"/>
          <a:sy n="94" d="100"/>
        </p:scale>
        <p:origin x="-1458" y="-72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9870625546806633E-2"/>
          <c:y val="0.18415164771070283"/>
          <c:w val="0.89885862627827273"/>
          <c:h val="0.615970107903178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Arkusz1!$C$3:$C$4</c:f>
              <c:strCache>
                <c:ptCount val="2"/>
                <c:pt idx="0">
                  <c:v>Ogółem (w mln zł)
Total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Arkusz1!$C$5:$C$13</c:f>
              <c:numCache>
                <c:formatCode>#,##0</c:formatCode>
                <c:ptCount val="9"/>
                <c:pt idx="0">
                  <c:v>37240</c:v>
                </c:pt>
                <c:pt idx="1">
                  <c:v>55567</c:v>
                </c:pt>
                <c:pt idx="2">
                  <c:v>60739</c:v>
                </c:pt>
                <c:pt idx="3">
                  <c:v>62918</c:v>
                </c:pt>
                <c:pt idx="4">
                  <c:v>65107</c:v>
                </c:pt>
                <c:pt idx="5">
                  <c:v>67352</c:v>
                </c:pt>
                <c:pt idx="6">
                  <c:v>70577</c:v>
                </c:pt>
                <c:pt idx="7">
                  <c:v>72567</c:v>
                </c:pt>
                <c:pt idx="8">
                  <c:v>76784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87-453F-9251-E5AE719E964E}"/>
            </c:ext>
          </c:extLst>
        </c:ser>
        <c:ser>
          <c:idx val="1"/>
          <c:order val="1"/>
          <c:tx>
            <c:strRef>
              <c:f>Arkusz1!$D$3:$D$4</c:f>
              <c:strCache>
                <c:ptCount val="2"/>
                <c:pt idx="0">
                  <c:v>Na 1 mieszkańca (w zł)
Per capita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Arkusz1!$D$5:$D$13</c:f>
              <c:numCache>
                <c:formatCode>#,##0</c:formatCode>
                <c:ptCount val="9"/>
                <c:pt idx="0">
                  <c:v>17756</c:v>
                </c:pt>
                <c:pt idx="1">
                  <c:v>26122</c:v>
                </c:pt>
                <c:pt idx="2">
                  <c:v>28545</c:v>
                </c:pt>
                <c:pt idx="3">
                  <c:v>29554</c:v>
                </c:pt>
                <c:pt idx="4">
                  <c:v>30585</c:v>
                </c:pt>
                <c:pt idx="5">
                  <c:v>31643</c:v>
                </c:pt>
                <c:pt idx="6">
                  <c:v>33176</c:v>
                </c:pt>
                <c:pt idx="7">
                  <c:v>34120</c:v>
                </c:pt>
                <c:pt idx="8">
                  <c:v>36088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F87-453F-9251-E5AE719E96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208448"/>
        <c:axId val="91951488"/>
      </c:barChart>
      <c:catAx>
        <c:axId val="41208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951488"/>
        <c:crosses val="autoZero"/>
        <c:auto val="1"/>
        <c:lblAlgn val="ctr"/>
        <c:lblOffset val="100"/>
        <c:noMultiLvlLbl val="0"/>
      </c:catAx>
      <c:valAx>
        <c:axId val="91951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20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9523184601922"/>
          <c:y val="0.86680023330417033"/>
          <c:w val="0.3927650918635171"/>
          <c:h val="6.4681248177311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tx2">
              <a:lumMod val="50000"/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66D3AC7C-0141-4073-9470-961A0A1BC7E4}" type="pres">
      <dgm:prSet presAssocID="{A4B1BF6B-1A31-40B1-917C-5BCCB5C2370D}" presName="sibTrans" presStyleLbl="sibTrans2D1" presStyleIdx="0" presStyleCnt="3"/>
      <dgm:spPr/>
      <dgm:t>
        <a:bodyPr/>
        <a:lstStyle/>
        <a:p>
          <a:endParaRPr lang="pl-PL"/>
        </a:p>
      </dgm:t>
    </dgm:pt>
    <dgm:pt modelId="{8CD4D97A-77B3-4816-90B5-B37216EF2184}" type="pres">
      <dgm:prSet presAssocID="{A4B1BF6B-1A31-40B1-917C-5BCCB5C2370D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1854C89-D53F-4559-9C7D-B642333A6F6E}" type="pres">
      <dgm:prSet presAssocID="{42C81E01-DE63-4047-867B-9EE5C983959E}" presName="sibTrans" presStyleLbl="sibTrans2D1" presStyleIdx="1" presStyleCnt="3"/>
      <dgm:spPr/>
      <dgm:t>
        <a:bodyPr/>
        <a:lstStyle/>
        <a:p>
          <a:endParaRPr lang="pl-PL"/>
        </a:p>
      </dgm:t>
    </dgm:pt>
    <dgm:pt modelId="{8825CC8D-A593-4BBB-BD7E-E2B3D97C3D5E}" type="pres">
      <dgm:prSet presAssocID="{42C81E01-DE63-4047-867B-9EE5C983959E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6C8DDAB-092E-40E0-AB9C-60703A870AB4}" type="pres">
      <dgm:prSet presAssocID="{54CCF805-3913-4315-981E-748F8E28B333}" presName="sibTrans" presStyleLbl="sibTrans2D1" presStyleIdx="2" presStyleCnt="3"/>
      <dgm:spPr/>
      <dgm:t>
        <a:bodyPr/>
        <a:lstStyle/>
        <a:p>
          <a:endParaRPr lang="pl-PL"/>
        </a:p>
      </dgm:t>
    </dgm:pt>
    <dgm:pt modelId="{6E26FB3F-ED95-47C5-8874-D6972E2680B9}" type="pres">
      <dgm:prSet presAssocID="{54CCF805-3913-4315-981E-748F8E28B333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</dgm:ptLst>
  <dgm:cxnLst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A847-7241-4B43-9ADD-303717E81F6F}">
      <dsp:nvSpPr>
        <dsp:cNvPr id="0" name=""/>
        <dsp:cNvSpPr/>
      </dsp:nvSpPr>
      <dsp:spPr>
        <a:xfrm>
          <a:off x="-422429" y="0"/>
          <a:ext cx="6051642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sp:txBody>
      <dsp:txXfrm>
        <a:off x="-386720" y="35709"/>
        <a:ext cx="4527118" cy="1147782"/>
      </dsp:txXfrm>
    </dsp:sp>
    <dsp:sp modelId="{7C878AB4-762B-4A6A-B3C4-06213CBEED3F}">
      <dsp:nvSpPr>
        <dsp:cNvPr id="0" name=""/>
        <dsp:cNvSpPr/>
      </dsp:nvSpPr>
      <dsp:spPr>
        <a:xfrm>
          <a:off x="83088" y="1422399"/>
          <a:ext cx="5907645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sp:txBody>
      <dsp:txXfrm>
        <a:off x="118797" y="1458108"/>
        <a:ext cx="4411442" cy="1147782"/>
      </dsp:txXfrm>
    </dsp:sp>
    <dsp:sp modelId="{DBEBDFFD-891E-46CA-A98E-19BC0D6FD880}">
      <dsp:nvSpPr>
        <dsp:cNvPr id="0" name=""/>
        <dsp:cNvSpPr/>
      </dsp:nvSpPr>
      <dsp:spPr>
        <a:xfrm>
          <a:off x="446112" y="2844799"/>
          <a:ext cx="6095996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sp:txBody>
      <dsp:txXfrm>
        <a:off x="481821" y="2880508"/>
        <a:ext cx="4554367" cy="1147782"/>
      </dsp:txXfrm>
    </dsp:sp>
    <dsp:sp modelId="{278D29D7-EA3E-4933-B646-4C2E3696C072}">
      <dsp:nvSpPr>
        <dsp:cNvPr id="0" name=""/>
        <dsp:cNvSpPr/>
      </dsp:nvSpPr>
      <dsp:spPr>
        <a:xfrm>
          <a:off x="437803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/>
        </a:p>
      </dsp:txBody>
      <dsp:txXfrm>
        <a:off x="4556339" y="924560"/>
        <a:ext cx="435864" cy="596341"/>
      </dsp:txXfrm>
    </dsp:sp>
    <dsp:sp modelId="{49B47C75-C047-4B28-80F3-8E60ED1AEA0C}">
      <dsp:nvSpPr>
        <dsp:cNvPr id="0" name=""/>
        <dsp:cNvSpPr/>
      </dsp:nvSpPr>
      <dsp:spPr>
        <a:xfrm>
          <a:off x="483523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/>
        </a:p>
      </dsp:txBody>
      <dsp:txXfrm>
        <a:off x="5013539" y="2338832"/>
        <a:ext cx="435864" cy="596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4325417" y="534416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0.02459</cdr:x>
      <cdr:y>0.9062</cdr:y>
    </cdr:from>
    <cdr:to>
      <cdr:x>0.14117</cdr:x>
      <cdr:y>0.92587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E384E4C-2D5C-4457-99F9-9E484DAB527A}"/>
            </a:ext>
          </a:extLst>
        </cdr:cNvPr>
        <cdr:cNvSpPr txBox="1"/>
      </cdr:nvSpPr>
      <cdr:spPr>
        <a:xfrm xmlns:a="http://schemas.openxmlformats.org/drawingml/2006/main">
          <a:off x="171450" y="3803650"/>
          <a:ext cx="812800" cy="82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0.03825</cdr:x>
      <cdr:y>0.88048</cdr:y>
    </cdr:from>
    <cdr:to>
      <cdr:x>0.19308</cdr:x>
      <cdr:y>0.98033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C3BC0DBB-7167-439E-9BE3-E9749EC0C5F2}"/>
            </a:ext>
          </a:extLst>
        </cdr:cNvPr>
        <cdr:cNvSpPr txBox="1"/>
      </cdr:nvSpPr>
      <cdr:spPr>
        <a:xfrm xmlns:a="http://schemas.openxmlformats.org/drawingml/2006/main">
          <a:off x="266700" y="3695700"/>
          <a:ext cx="107950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0.01548</cdr:x>
      <cdr:y>0.87595</cdr:y>
    </cdr:from>
    <cdr:to>
      <cdr:x>0.21494</cdr:x>
      <cdr:y>0.95159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xmlns="" id="{77383232-A479-444B-97EC-803ADF4E929B}"/>
            </a:ext>
          </a:extLst>
        </cdr:cNvPr>
        <cdr:cNvSpPr txBox="1"/>
      </cdr:nvSpPr>
      <cdr:spPr>
        <a:xfrm xmlns:a="http://schemas.openxmlformats.org/drawingml/2006/main">
          <a:off x="107950" y="3676650"/>
          <a:ext cx="139065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800"/>
        </a:p>
      </cdr:txBody>
    </cdr:sp>
  </cdr:relSizeAnchor>
  <cdr:relSizeAnchor xmlns:cdr="http://schemas.openxmlformats.org/drawingml/2006/chartDrawing">
    <cdr:from>
      <cdr:x>0</cdr:x>
      <cdr:y>0.94251</cdr:y>
    </cdr:from>
    <cdr:to>
      <cdr:x>0.25046</cdr:x>
      <cdr:y>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xmlns="" id="{56FC9DEA-4C6F-46C5-8832-4208E1257549}"/>
            </a:ext>
          </a:extLst>
        </cdr:cNvPr>
        <cdr:cNvSpPr txBox="1"/>
      </cdr:nvSpPr>
      <cdr:spPr>
        <a:xfrm xmlns:a="http://schemas.openxmlformats.org/drawingml/2006/main">
          <a:off x="0" y="3956050"/>
          <a:ext cx="1746250" cy="24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800" dirty="0"/>
            <a:t>opracowanie własne na podst. GUS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80089F6-6FFB-456C-9244-A7C02E494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30BAF14-FA5C-48DC-9835-E30AFB205F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BA257C-1D09-4771-A213-B5460ADA473D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21AB80A-A11F-4A49-B72D-DDD3B380F3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DDBE627-AAFF-48BB-BB0B-2D11DEB0B7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3177F7-7D85-4433-8CEA-1EAA23B7201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5863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DB2C42A1-B4EC-4B42-8500-3F29606A2B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98F028E-2FDB-454A-8055-E60ADD9397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AF957C-D35D-445B-9052-3EEA8142354A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2FEB9BD9-27D2-4310-A7A1-D85D8DF34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77E2F560-C368-446E-A774-AF5A19CC6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7CA06D8-B450-47F0-943E-00B65030CF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A507062-FA0D-47EC-8D80-3B23E147E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2DEFFF6-80FC-41CF-8BAF-8DB96217328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0642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xmlns="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xmlns="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2543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BFFE9-2AD8-4A1A-98B9-98C870F5D25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72A52DF-2970-4B67-90B8-9119B890C7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2019-10-24</a:t>
            </a:r>
          </a:p>
        </p:txBody>
      </p:sp>
    </p:spTree>
    <p:extLst>
      <p:ext uri="{BB962C8B-B14F-4D97-AF65-F5344CB8AC3E}">
        <p14:creationId xmlns:p14="http://schemas.microsoft.com/office/powerpoint/2010/main" val="382405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xmlns="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xmlns="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488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59232121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471810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698044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1305365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114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539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0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43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925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178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45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4795438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652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18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177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14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7243538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558999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483600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719393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826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283163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2795872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971AF8F-6A74-456E-A86A-931EC2382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4523E9B-02CD-46E6-AD77-0D3B60616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81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06E5296-93BE-4B09-80A3-6668302D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60" y="1037382"/>
            <a:ext cx="9250719" cy="616714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AE46C1A-AE17-4B17-B728-BBBF87F61AE5}"/>
              </a:ext>
            </a:extLst>
          </p:cNvPr>
          <p:cNvSpPr/>
          <p:nvPr/>
        </p:nvSpPr>
        <p:spPr bwMode="auto">
          <a:xfrm>
            <a:off x="2250377" y="1037382"/>
            <a:ext cx="4932364" cy="7265969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xmlns="" id="{DA106A01-7FC8-4F83-8998-4F61E6A6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Prostokąt 1">
            <a:extLst>
              <a:ext uri="{FF2B5EF4-FFF2-40B4-BE49-F238E27FC236}">
                <a16:creationId xmlns:a16="http://schemas.microsoft.com/office/drawing/2014/main" xmlns="" id="{499BB342-9F2A-4CFE-9943-19998A21E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47" y="1028015"/>
            <a:ext cx="8353425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SPOŁECZNE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pl-PL" alt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Strategii rozwoju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województwa</a:t>
            </a: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Podkarpackie 2030</a:t>
            </a:r>
            <a:endParaRPr kumimoji="0" lang="pl-PL" altLang="pl-P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xmlns="" id="{C486D6A5-169E-4D1A-A333-4884AD8E32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0377" y="6315075"/>
            <a:ext cx="4932363" cy="542925"/>
          </a:xfrm>
        </p:spPr>
        <p:txBody>
          <a:bodyPr>
            <a:normAutofit/>
          </a:bodyPr>
          <a:lstStyle/>
          <a:p>
            <a:r>
              <a:rPr lang="pl-PL" altLang="pl-PL"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Rzeszów, 18 listopada 2019 r.</a:t>
            </a:r>
            <a:endParaRPr lang="pl-PL" altLang="pl-PL" sz="23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28A1CE3-52AF-4F61-BF45-F74CB23FB1A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0A388D8-8F2B-48DF-B9B0-3FCB670E7CEC}"/>
              </a:ext>
            </a:extLst>
          </p:cNvPr>
          <p:cNvSpPr/>
          <p:nvPr/>
        </p:nvSpPr>
        <p:spPr>
          <a:xfrm>
            <a:off x="0" y="2622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913AA1-6A26-48D8-8C1E-FF91E6FC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260648"/>
            <a:ext cx="8015286" cy="12033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472292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7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F35622A-A756-40B0-954B-8166EFF0004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8D2495D-F3EC-4537-9DC7-228CD3BB7771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377B84-09D2-4193-AC84-DE694003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65304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1250DA-E050-4362-A061-03BBBA39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2016"/>
            <a:ext cx="8856984" cy="440873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4365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EBF6F8D-9EB4-403C-8EA4-CE9CF99AB57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42877ED-99B2-4505-8ABC-E2C923CD0137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1A8C63-DF19-4E91-867F-ADBFC4F9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6935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5FCA5A6B-3821-4487-A8A8-AD89C2DF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73506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  <p:extLst>
      <p:ext uri="{BB962C8B-B14F-4D97-AF65-F5344CB8AC3E}">
        <p14:creationId xmlns:p14="http://schemas.microsoft.com/office/powerpoint/2010/main" val="83117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65A5B61-E4A3-4561-9B3B-75293F03D7E0}"/>
              </a:ext>
            </a:extLst>
          </p:cNvPr>
          <p:cNvSpPr txBox="1"/>
          <p:nvPr/>
        </p:nvSpPr>
        <p:spPr>
          <a:xfrm>
            <a:off x="647564" y="1720206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29.10.2018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Uchwała Sejmiku Województwa Podkarpackiego nr LXII/986/18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sprawie przystąpienia do opracowania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Wybór eksperta zewnętrznego do nadzoru merytorycznego 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powołanie Zespołu Roboczego ds. opracowania SRW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Przyjęcie Założeń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Wskazanie Zespołów Zadaniowych dla poszczególnych obszarów tematycznych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Opracowanie części kierunkowej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ram finansowych i scenariuszy rozwojowych województwa, ewaluacji ex-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04A2E735-D024-44A8-B8D3-E5D2B2B88F87}"/>
              </a:ext>
            </a:extLst>
          </p:cNvPr>
          <p:cNvSpPr/>
          <p:nvPr/>
        </p:nvSpPr>
        <p:spPr>
          <a:xfrm>
            <a:off x="0" y="5229200"/>
            <a:ext cx="4572000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xmlns="" id="{ABBAFC63-781F-468D-88BD-B7EFCED4A277}"/>
              </a:ext>
            </a:extLst>
          </p:cNvPr>
          <p:cNvSpPr txBox="1">
            <a:spLocks/>
          </p:cNvSpPr>
          <p:nvPr/>
        </p:nvSpPr>
        <p:spPr>
          <a:xfrm>
            <a:off x="0" y="227838"/>
            <a:ext cx="9144000" cy="101911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ETAPY PRZYGOTOWANIA STRATEGII ROZWOJU WOJEWÓDZTWA – PODKARPACKIE 2030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4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1B63C0F-26EE-4A15-A9C5-2692D76A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60" y="476672"/>
            <a:ext cx="11051835" cy="61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259632" y="5547866"/>
            <a:ext cx="6400800" cy="1385814"/>
          </a:xfrm>
        </p:spPr>
        <p:txBody>
          <a:bodyPr/>
          <a:lstStyle/>
          <a:p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976" y="-374188"/>
            <a:ext cx="10461902" cy="14847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3568" y="2612169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937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46710A91-6966-4140-BC24-2521F60C9EB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83EA3822-EC3B-4C41-9E5B-88EE240CA693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UKŁAD </a:t>
            </a: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PROJEKTU </a:t>
            </a: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STRATEGII ROZOWJU WOJEWÓDZTWA – PODKARPACKIE 2030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31AA9A6E-AF6B-4512-83B4-088A39E7BCB7}"/>
              </a:ext>
            </a:extLst>
          </p:cNvPr>
          <p:cNvSpPr/>
          <p:nvPr/>
        </p:nvSpPr>
        <p:spPr>
          <a:xfrm>
            <a:off x="0" y="5301208"/>
            <a:ext cx="9090588" cy="566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xmlns="" id="{BD9A889C-3E61-48AB-8881-2148ED3692EB}"/>
              </a:ext>
            </a:extLst>
          </p:cNvPr>
          <p:cNvSpPr/>
          <p:nvPr/>
        </p:nvSpPr>
        <p:spPr>
          <a:xfrm>
            <a:off x="568901" y="5322803"/>
            <a:ext cx="778363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xmlns="" id="{209D3792-A00E-4AB0-BBFA-00E39EFEE38D}"/>
              </a:ext>
            </a:extLst>
          </p:cNvPr>
          <p:cNvSpPr/>
          <p:nvPr/>
        </p:nvSpPr>
        <p:spPr>
          <a:xfrm>
            <a:off x="1117938" y="3745892"/>
            <a:ext cx="7234596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xmlns="" id="{2CF874BE-5065-422F-990F-222BC06CF78E}"/>
              </a:ext>
            </a:extLst>
          </p:cNvPr>
          <p:cNvSpPr/>
          <p:nvPr/>
        </p:nvSpPr>
        <p:spPr>
          <a:xfrm>
            <a:off x="695925" y="2134632"/>
            <a:ext cx="7656609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D57C249F-6E9C-4509-8817-BC71B11BB009}"/>
              </a:ext>
            </a:extLst>
          </p:cNvPr>
          <p:cNvSpPr/>
          <p:nvPr/>
        </p:nvSpPr>
        <p:spPr>
          <a:xfrm>
            <a:off x="422916" y="1359179"/>
            <a:ext cx="79296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/>
          <p:cNvSpPr/>
          <p:nvPr/>
        </p:nvSpPr>
        <p:spPr>
          <a:xfrm rot="2700000">
            <a:off x="-4519311" y="752360"/>
            <a:ext cx="5822271" cy="582227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3277" y="2054127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5651" y="2921440"/>
            <a:ext cx="726688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WIZJA WOJEWÓDZTWA PODKARPACKIEGO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 UKŁAD CELÓW STRTEGII 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467" y="284593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9474" y="1298586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0000" y="3676105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9474" y="5283100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xmlns="" id="{08A2140D-E7C8-4D1C-B3DF-D250D15B0A14}"/>
              </a:ext>
            </a:extLst>
          </p:cNvPr>
          <p:cNvSpPr/>
          <p:nvPr/>
        </p:nvSpPr>
        <p:spPr>
          <a:xfrm>
            <a:off x="692716" y="4597659"/>
            <a:ext cx="76598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xmlns="" id="{74CA89F7-8252-463C-BE96-5AE88FAD8508}"/>
              </a:ext>
            </a:extLst>
          </p:cNvPr>
          <p:cNvSpPr/>
          <p:nvPr/>
        </p:nvSpPr>
        <p:spPr>
          <a:xfrm>
            <a:off x="567403" y="451155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56223751-ACAA-4A42-9AE9-E08F172F24FB}"/>
              </a:ext>
            </a:extLst>
          </p:cNvPr>
          <p:cNvSpPr txBox="1"/>
          <p:nvPr/>
        </p:nvSpPr>
        <p:spPr>
          <a:xfrm>
            <a:off x="4211960" y="692696"/>
            <a:ext cx="3744416" cy="44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20252CF-7381-4024-A161-95C8CBA9BFB8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WIZJA WOJEWÓDZTWA PODKARPACKIEGO</a:t>
            </a:r>
            <a:endParaRPr lang="pl-PL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F8DA47EF-92C3-40CC-B7AA-318D6A5B0A60}"/>
              </a:ext>
            </a:extLst>
          </p:cNvPr>
          <p:cNvCxnSpPr>
            <a:cxnSpLocks/>
          </p:cNvCxnSpPr>
          <p:nvPr/>
        </p:nvCxnSpPr>
        <p:spPr>
          <a:xfrm>
            <a:off x="3119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xmlns="" id="{428F523A-728D-4EF5-BDB9-E9368911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56" t="7169" b="21139"/>
          <a:stretch>
            <a:fillRect/>
          </a:stretch>
        </p:blipFill>
        <p:spPr bwMode="auto">
          <a:xfrm>
            <a:off x="-42302" y="1098119"/>
            <a:ext cx="9175191" cy="5715000"/>
          </a:xfrm>
          <a:prstGeom prst="rect">
            <a:avLst/>
          </a:prstGeom>
          <a:noFill/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xmlns="" id="{5FCEBA2A-F54F-4258-A0EC-4C841FB9348B}"/>
              </a:ext>
            </a:extLst>
          </p:cNvPr>
          <p:cNvSpPr/>
          <p:nvPr/>
        </p:nvSpPr>
        <p:spPr>
          <a:xfrm>
            <a:off x="426368" y="1275656"/>
            <a:ext cx="8291264" cy="26574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2030 roku województwo podkarpackie to obszar innowacyjnego i zrównoważonego rozwoju gospodarczego, odpowiedzialnie wykorzystujący wewnętrzne potencjały </a:t>
            </a:r>
            <a:b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zapewniający wysoką jakość życia mieszkańców we wszystkich subregionach oraz lider rozwoju wśród województw makroregionu Polski Wschodniej i aktywny uczestnik relacji transgranicznych.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3FA9EB9B-BEEA-4CD8-BC71-4C0281893183}"/>
              </a:ext>
            </a:extLst>
          </p:cNvPr>
          <p:cNvSpPr/>
          <p:nvPr/>
        </p:nvSpPr>
        <p:spPr>
          <a:xfrm>
            <a:off x="211025" y="4365104"/>
            <a:ext cx="5225071" cy="2280792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Warunki realizacji wizji: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finansowy interesariuszy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Realizacja inwestycji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transportowa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Procesy demograficzne i  społeczne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kapitału ludzkiego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8B30A696-928C-4E76-9544-431D6033871A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xmlns="" id="{E5EA416A-8B00-4066-AC02-763637B13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808"/>
            <a:ext cx="9144000" cy="56981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EFC98CC-3776-486D-8AAB-09E3270A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188640"/>
            <a:ext cx="8229600" cy="1152128"/>
          </a:xfrm>
        </p:spPr>
        <p:txBody>
          <a:bodyPr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1410051F-2E9D-409E-B066-1C88E6A37A25}"/>
              </a:ext>
            </a:extLst>
          </p:cNvPr>
          <p:cNvCxnSpPr>
            <a:cxnSpLocks/>
          </p:cNvCxnSpPr>
          <p:nvPr/>
        </p:nvCxnSpPr>
        <p:spPr>
          <a:xfrm>
            <a:off x="0" y="1145744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27BA1E28-A872-449B-81D8-FFDBCB4D33E2}"/>
              </a:ext>
            </a:extLst>
          </p:cNvPr>
          <p:cNvSpPr txBox="1">
            <a:spLocks/>
          </p:cNvSpPr>
          <p:nvPr/>
        </p:nvSpPr>
        <p:spPr>
          <a:xfrm>
            <a:off x="457200" y="16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 GŁÓWNY 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STRATEGII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69415725-8148-4577-BECF-E2DD92032F1A}"/>
              </a:ext>
            </a:extLst>
          </p:cNvPr>
          <p:cNvSpPr/>
          <p:nvPr/>
        </p:nvSpPr>
        <p:spPr>
          <a:xfrm>
            <a:off x="494546" y="1331640"/>
            <a:ext cx="8291264" cy="270524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Odpowiedzialne i efektywne wykorzystanie zasobów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egzogenicznych regionu, zapewniające trwały, zrównoważony i terytorialnie równomierny rozwój gospodarczy oraz wysoką jakość życia mieszkańców województwa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C540B348-8F7A-4B55-84E0-E75EDC4A3CFE}"/>
              </a:ext>
            </a:extLst>
          </p:cNvPr>
          <p:cNvSpPr/>
          <p:nvPr/>
        </p:nvSpPr>
        <p:spPr>
          <a:xfrm>
            <a:off x="78133" y="4623272"/>
            <a:ext cx="2934412" cy="1648341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 realizowany poprzez: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obszarów tematycznych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priorytetów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 kierunków działań </a:t>
            </a:r>
          </a:p>
        </p:txBody>
      </p:sp>
    </p:spTree>
    <p:extLst>
      <p:ext uri="{BB962C8B-B14F-4D97-AF65-F5344CB8AC3E}">
        <p14:creationId xmlns:p14="http://schemas.microsoft.com/office/powerpoint/2010/main" val="175317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78219057-60D8-41E9-8C15-9BA8ABB69ED6}"/>
              </a:ext>
            </a:extLst>
          </p:cNvPr>
          <p:cNvSpPr/>
          <p:nvPr/>
        </p:nvSpPr>
        <p:spPr>
          <a:xfrm>
            <a:off x="-9475" y="40893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268644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700" b="1" dirty="0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r>
              <a:rPr lang="pl-PL" dirty="0"/>
              <a:t/>
            </a:r>
            <a:br>
              <a:rPr lang="pl-PL" dirty="0"/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984CEF26-2471-4E71-88E9-EACEE83F2BCD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AF64AD7-C641-4299-838B-26DBB5124E73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9272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896817AB-C1C1-4E44-9DE5-5905E079DE7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4BC649E8-AF1D-4C81-B846-16808BF4C5BA}"/>
              </a:ext>
            </a:extLst>
          </p:cNvPr>
          <p:cNvSpPr/>
          <p:nvPr/>
        </p:nvSpPr>
        <p:spPr>
          <a:xfrm>
            <a:off x="0" y="26864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8" y="1153263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1532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3050" y="4060041"/>
            <a:ext cx="8352927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060041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1312" y="5022167"/>
            <a:ext cx="8352926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02396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85" y="63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OBSZARÓW TEMATYCZNYCH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80F3BF96-2AAF-4FB2-8CEB-6A69DAE02FD0}"/>
              </a:ext>
            </a:extLst>
          </p:cNvPr>
          <p:cNvSpPr/>
          <p:nvPr/>
        </p:nvSpPr>
        <p:spPr>
          <a:xfrm>
            <a:off x="518855" y="2125589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9B07EDF1-CE26-4729-A434-28B9D068F90C}"/>
              </a:ext>
            </a:extLst>
          </p:cNvPr>
          <p:cNvSpPr/>
          <p:nvPr/>
        </p:nvSpPr>
        <p:spPr>
          <a:xfrm>
            <a:off x="218569" y="2115389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FCA48B64-63DB-485B-9153-A7DDFD1C0B01}"/>
              </a:ext>
            </a:extLst>
          </p:cNvPr>
          <p:cNvSpPr/>
          <p:nvPr/>
        </p:nvSpPr>
        <p:spPr>
          <a:xfrm>
            <a:off x="512391" y="3087715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269D13FF-433E-4FBB-A827-59DFB945DD5F}"/>
              </a:ext>
            </a:extLst>
          </p:cNvPr>
          <p:cNvSpPr/>
          <p:nvPr/>
        </p:nvSpPr>
        <p:spPr>
          <a:xfrm>
            <a:off x="218569" y="309791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D8A4C327-75E4-4D6B-B1B4-2CF15F06F57B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5B62DF05-2984-4C04-A4D3-05515542528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7" y="1302563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3025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9185" y="4221088"/>
            <a:ext cx="8352927" cy="861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221088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2074" y="5173014"/>
            <a:ext cx="8352926" cy="7021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162814"/>
            <a:ext cx="857256" cy="78646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07" y="0"/>
            <a:ext cx="8393586" cy="1143000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sz="2400" dirty="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80F3BF96-2AAF-4FB2-8CEB-6A69DAE02FD0}"/>
              </a:ext>
            </a:extLst>
          </p:cNvPr>
          <p:cNvSpPr/>
          <p:nvPr/>
        </p:nvSpPr>
        <p:spPr>
          <a:xfrm>
            <a:off x="498528" y="22756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9B07EDF1-CE26-4729-A434-28B9D068F90C}"/>
              </a:ext>
            </a:extLst>
          </p:cNvPr>
          <p:cNvSpPr/>
          <p:nvPr/>
        </p:nvSpPr>
        <p:spPr>
          <a:xfrm>
            <a:off x="218569" y="22756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FCA48B64-63DB-485B-9153-A7DDFD1C0B01}"/>
              </a:ext>
            </a:extLst>
          </p:cNvPr>
          <p:cNvSpPr/>
          <p:nvPr/>
        </p:nvSpPr>
        <p:spPr>
          <a:xfrm>
            <a:off x="498528" y="32487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269D13FF-433E-4FBB-A827-59DFB945DD5F}"/>
              </a:ext>
            </a:extLst>
          </p:cNvPr>
          <p:cNvSpPr/>
          <p:nvPr/>
        </p:nvSpPr>
        <p:spPr>
          <a:xfrm>
            <a:off x="218569" y="32487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569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AF2EA962-23E8-4242-A981-5E6DD28F6BF6}"/>
              </a:ext>
            </a:extLst>
          </p:cNvPr>
          <p:cNvCxnSpPr>
            <a:cxnSpLocks/>
          </p:cNvCxnSpPr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50ACF7F-1292-4D37-A65A-83861732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" y="1122834"/>
            <a:ext cx="9143999" cy="5715000"/>
          </a:xfrm>
        </p:spPr>
      </p:pic>
    </p:spTree>
    <p:extLst>
      <p:ext uri="{BB962C8B-B14F-4D97-AF65-F5344CB8AC3E}">
        <p14:creationId xmlns:p14="http://schemas.microsoft.com/office/powerpoint/2010/main" val="148068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C361C057-D089-4279-83F5-B9DACD045013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xmlns="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xmlns="" id="{C0D35D88-ECE2-4C6A-9C1E-EC40FAFD8CEE}"/>
              </a:ext>
            </a:extLst>
          </p:cNvPr>
          <p:cNvSpPr/>
          <p:nvPr/>
        </p:nvSpPr>
        <p:spPr>
          <a:xfrm>
            <a:off x="1043608" y="1404410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xmlns="" id="{D596D6D0-5E62-40D7-BE1A-8FB8EC3FC2AB}"/>
              </a:ext>
            </a:extLst>
          </p:cNvPr>
          <p:cNvSpPr/>
          <p:nvPr/>
        </p:nvSpPr>
        <p:spPr>
          <a:xfrm>
            <a:off x="1043608" y="2538867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5A5FD850-CD44-4099-B65B-B56FFBCC4F7C}"/>
              </a:ext>
            </a:extLst>
          </p:cNvPr>
          <p:cNvSpPr/>
          <p:nvPr/>
        </p:nvSpPr>
        <p:spPr>
          <a:xfrm>
            <a:off x="1043608" y="3673324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67907CF5-B8DB-40F8-B4A0-9AD038096C3C}"/>
              </a:ext>
            </a:extLst>
          </p:cNvPr>
          <p:cNvSpPr/>
          <p:nvPr/>
        </p:nvSpPr>
        <p:spPr>
          <a:xfrm>
            <a:off x="1043608" y="4699109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1.4.</a:t>
            </a:r>
          </a:p>
        </p:txBody>
      </p:sp>
    </p:spTree>
    <p:extLst>
      <p:ext uri="{BB962C8B-B14F-4D97-AF65-F5344CB8AC3E}">
        <p14:creationId xmlns:p14="http://schemas.microsoft.com/office/powerpoint/2010/main" val="77496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B32CA8F-9E10-4F11-B839-473639AD19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725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DE066F0F-1B93-462E-B187-5E1E02710177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xmlns="" id="{1F16526F-A85E-485B-B487-492DB2653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r="2335" b="1463"/>
          <a:stretch/>
        </p:blipFill>
        <p:spPr>
          <a:xfrm>
            <a:off x="0" y="1143000"/>
            <a:ext cx="9143999" cy="5805264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905D41A-6913-44D3-BAF6-FB96CB8BC653}"/>
              </a:ext>
            </a:extLst>
          </p:cNvPr>
          <p:cNvCxnSpPr>
            <a:cxnSpLocks/>
          </p:cNvCxnSpPr>
          <p:nvPr/>
        </p:nvCxnSpPr>
        <p:spPr>
          <a:xfrm>
            <a:off x="0" y="11289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7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D78F2E78-6C03-48B9-A8EA-8501516BBD5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0D63538-88BD-4B70-A021-9E4F9CFB3004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044728E9-86E6-4D2E-8440-3329BE15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BF08C012-02A3-4E2B-8B2B-8C43522487FD}"/>
              </a:ext>
            </a:extLst>
          </p:cNvPr>
          <p:cNvSpPr/>
          <p:nvPr/>
        </p:nvSpPr>
        <p:spPr>
          <a:xfrm>
            <a:off x="246866" y="19185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0D94C4C0-7395-4DFD-B870-7890F32009B2}"/>
              </a:ext>
            </a:extLst>
          </p:cNvPr>
          <p:cNvSpPr/>
          <p:nvPr/>
        </p:nvSpPr>
        <p:spPr>
          <a:xfrm>
            <a:off x="244377" y="286143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5EC96EA9-2F2B-49BE-A23A-C1C64E531206}"/>
              </a:ext>
            </a:extLst>
          </p:cNvPr>
          <p:cNvSpPr/>
          <p:nvPr/>
        </p:nvSpPr>
        <p:spPr>
          <a:xfrm>
            <a:off x="246866" y="380432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92EF5152-5BBC-406B-AE84-33DC2F295CFA}"/>
              </a:ext>
            </a:extLst>
          </p:cNvPr>
          <p:cNvSpPr/>
          <p:nvPr/>
        </p:nvSpPr>
        <p:spPr>
          <a:xfrm>
            <a:off x="246866" y="470262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DD6F1ED2-5503-42E2-8EDB-5E9CE4B5C3F1}"/>
              </a:ext>
            </a:extLst>
          </p:cNvPr>
          <p:cNvSpPr/>
          <p:nvPr/>
        </p:nvSpPr>
        <p:spPr>
          <a:xfrm>
            <a:off x="4618053" y="1936501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69EA99E-CE9A-4505-8E85-82A6AF05AB8D}"/>
              </a:ext>
            </a:extLst>
          </p:cNvPr>
          <p:cNvSpPr/>
          <p:nvPr/>
        </p:nvSpPr>
        <p:spPr>
          <a:xfrm>
            <a:off x="4644008" y="28406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xmlns="" id="{45BE9A5A-D26C-4927-AF5F-017A954C8B6E}"/>
              </a:ext>
            </a:extLst>
          </p:cNvPr>
          <p:cNvSpPr/>
          <p:nvPr/>
        </p:nvSpPr>
        <p:spPr>
          <a:xfrm>
            <a:off x="4644008" y="377928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2.7.</a:t>
            </a:r>
          </a:p>
        </p:txBody>
      </p:sp>
    </p:spTree>
    <p:extLst>
      <p:ext uri="{BB962C8B-B14F-4D97-AF65-F5344CB8AC3E}">
        <p14:creationId xmlns:p14="http://schemas.microsoft.com/office/powerpoint/2010/main" val="331135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6B93DA4-30D5-47BB-8229-51F7563EF80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829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D55C863-F2CE-4FDB-A758-1379F803804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96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xmlns="" id="{3BD6ABF5-F7B4-41A0-816A-92424979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0" y="1143000"/>
            <a:ext cx="9144000" cy="5819433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11F257C9-1E25-4B02-B588-48B9CAECA81F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94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90F6B977-4516-46A4-9278-832116AB9B97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0BD6C332-6074-4220-9EA8-603746BD3722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6BCD2457-28A8-4912-BF72-95118D8FF2F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3. INFRASTRUKTURA DLA ZRÓWNOWAŻONEGO ROZWOJU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ŚRODOWISKA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4CA4EF2F-4A61-40C7-A978-0342A0DEF128}"/>
              </a:ext>
            </a:extLst>
          </p:cNvPr>
          <p:cNvSpPr/>
          <p:nvPr/>
        </p:nvSpPr>
        <p:spPr>
          <a:xfrm>
            <a:off x="157863" y="151196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E99BBC89-1B07-4F89-8C64-F5C5A4F4EA42}"/>
              </a:ext>
            </a:extLst>
          </p:cNvPr>
          <p:cNvSpPr/>
          <p:nvPr/>
        </p:nvSpPr>
        <p:spPr>
          <a:xfrm>
            <a:off x="4448842" y="477010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05D69180-D1D8-4000-9969-C6E2507C06D9}"/>
              </a:ext>
            </a:extLst>
          </p:cNvPr>
          <p:cNvSpPr/>
          <p:nvPr/>
        </p:nvSpPr>
        <p:spPr>
          <a:xfrm>
            <a:off x="213189" y="3802477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AB7FEEF7-236E-4D96-9B78-E8D4DFBD200A}"/>
              </a:ext>
            </a:extLst>
          </p:cNvPr>
          <p:cNvSpPr/>
          <p:nvPr/>
        </p:nvSpPr>
        <p:spPr>
          <a:xfrm>
            <a:off x="157863" y="249111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A6194A2B-960A-4C4E-A553-A32BBDCEEA07}"/>
              </a:ext>
            </a:extLst>
          </p:cNvPr>
          <p:cNvSpPr/>
          <p:nvPr/>
        </p:nvSpPr>
        <p:spPr>
          <a:xfrm>
            <a:off x="4448842" y="169048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46A8BC70-85D9-4ED7-A59D-102225813E58}"/>
              </a:ext>
            </a:extLst>
          </p:cNvPr>
          <p:cNvSpPr/>
          <p:nvPr/>
        </p:nvSpPr>
        <p:spPr>
          <a:xfrm>
            <a:off x="4448842" y="262920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7B9E34F9-8283-4384-B3DE-5B195FC5A5C5}"/>
              </a:ext>
            </a:extLst>
          </p:cNvPr>
          <p:cNvSpPr/>
          <p:nvPr/>
        </p:nvSpPr>
        <p:spPr>
          <a:xfrm>
            <a:off x="4448842" y="373355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3.7.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xmlns="" id="{BA6C4369-3C60-4659-B904-81106C82F423}"/>
              </a:ext>
            </a:extLst>
          </p:cNvPr>
          <p:cNvGrpSpPr/>
          <p:nvPr/>
        </p:nvGrpSpPr>
        <p:grpSpPr>
          <a:xfrm>
            <a:off x="566244" y="4941871"/>
            <a:ext cx="3747261" cy="1304753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xmlns="" id="{95DB52DE-2441-43FA-8E61-874832982D88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xmlns="" id="{F9755C3F-04C4-4EC9-9021-664FA5A88259}"/>
                </a:ext>
              </a:extLst>
            </p:cNvPr>
            <p:cNvSpPr txBox="1"/>
            <p:nvPr/>
          </p:nvSpPr>
          <p:spPr>
            <a:xfrm rot="21600000">
              <a:off x="1376476" y="2010200"/>
              <a:ext cx="3421073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46" tIns="57150" rIns="10668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Rozwój infrastruktury informacyjno-komunikacyjnej w regionie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xmlns="" id="{A9EBC3B0-BFF8-460B-89C3-A56341FAB790}"/>
              </a:ext>
            </a:extLst>
          </p:cNvPr>
          <p:cNvSpPr/>
          <p:nvPr/>
        </p:nvSpPr>
        <p:spPr>
          <a:xfrm>
            <a:off x="159068" y="512507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3.4.</a:t>
            </a:r>
          </a:p>
        </p:txBody>
      </p:sp>
    </p:spTree>
    <p:extLst>
      <p:ext uri="{BB962C8B-B14F-4D97-AF65-F5344CB8AC3E}">
        <p14:creationId xmlns:p14="http://schemas.microsoft.com/office/powerpoint/2010/main" val="405300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3BB4936-F70C-437B-AA26-D5B08177EE1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91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5BC8287B-477A-4A08-8EA0-07D856E4152E}"/>
              </a:ext>
            </a:extLst>
          </p:cNvPr>
          <p:cNvSpPr/>
          <p:nvPr/>
        </p:nvSpPr>
        <p:spPr>
          <a:xfrm>
            <a:off x="0" y="17209"/>
            <a:ext cx="9180512" cy="10661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4836282-3CDD-4207-92CB-F04F4A6C604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D3AF9C-6A8E-4C87-8DA3-32B4A28A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88" y="0"/>
            <a:ext cx="7931224" cy="106613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86BD1EC-6EF0-417E-AAB4-DA4FAFDF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>
              <a:spcBef>
                <a:spcPts val="0"/>
              </a:spcBef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xmlns="" id="{930A507C-C14D-4A4F-A109-6940E2E9D191}"/>
              </a:ext>
            </a:extLst>
          </p:cNvPr>
          <p:cNvSpPr/>
          <p:nvPr/>
        </p:nvSpPr>
        <p:spPr>
          <a:xfrm>
            <a:off x="2627783" y="1561948"/>
            <a:ext cx="3842794" cy="5171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xmlns="" id="{A52AE146-8794-44DF-869C-E01CDE8A945A}"/>
              </a:ext>
            </a:extLst>
          </p:cNvPr>
          <p:cNvSpPr/>
          <p:nvPr/>
        </p:nvSpPr>
        <p:spPr>
          <a:xfrm>
            <a:off x="2627783" y="2118500"/>
            <a:ext cx="3842794" cy="517166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xmlns="" id="{9E454D89-5295-44A1-84C8-2FD41619C3F5}"/>
              </a:ext>
            </a:extLst>
          </p:cNvPr>
          <p:cNvSpPr/>
          <p:nvPr/>
        </p:nvSpPr>
        <p:spPr>
          <a:xfrm>
            <a:off x="2627783" y="3276307"/>
            <a:ext cx="3848835" cy="517166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xmlns="" id="{7EF1C518-21A8-48CB-A4AF-641E0CD0B028}"/>
              </a:ext>
            </a:extLst>
          </p:cNvPr>
          <p:cNvSpPr/>
          <p:nvPr/>
        </p:nvSpPr>
        <p:spPr>
          <a:xfrm>
            <a:off x="2627783" y="3832859"/>
            <a:ext cx="3832056" cy="517166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08E2589D-64D8-4263-BF65-9580B59016C5}"/>
              </a:ext>
            </a:extLst>
          </p:cNvPr>
          <p:cNvSpPr/>
          <p:nvPr/>
        </p:nvSpPr>
        <p:spPr>
          <a:xfrm>
            <a:off x="2627783" y="2700516"/>
            <a:ext cx="3848835" cy="517166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2825756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450E2CD-241F-4804-A049-BC6AFFEDC55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91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2745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211143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</a:t>
                      </a:r>
                      <a:b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97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B9C291BF-59BD-4BF4-9914-A2303CFD7D94}"/>
              </a:ext>
            </a:extLst>
          </p:cNvPr>
          <p:cNvCxnSpPr/>
          <p:nvPr/>
        </p:nvCxnSpPr>
        <p:spPr>
          <a:xfrm>
            <a:off x="647564" y="1052736"/>
            <a:ext cx="784887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xmlns="" id="{107AABB2-7BFF-4233-920E-1075F2D6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70"/>
          <a:stretch/>
        </p:blipFill>
        <p:spPr>
          <a:xfrm>
            <a:off x="-180528" y="1071811"/>
            <a:ext cx="11161240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A2528AEB-EA80-460C-9DE8-813B709A7189}"/>
              </a:ext>
            </a:extLst>
          </p:cNvPr>
          <p:cNvCxnSpPr>
            <a:cxnSpLocks/>
          </p:cNvCxnSpPr>
          <p:nvPr/>
        </p:nvCxnSpPr>
        <p:spPr>
          <a:xfrm>
            <a:off x="0" y="1067247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00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F7E718E2-FA00-4D37-8A9D-075A5D5B1DEE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DOSTĘPNOŚĆ USŁUG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0B19D025-EED0-4D49-906F-536AB4C4295B}"/>
              </a:ext>
            </a:extLst>
          </p:cNvPr>
          <p:cNvSpPr/>
          <p:nvPr/>
        </p:nvSpPr>
        <p:spPr>
          <a:xfrm>
            <a:off x="1763688" y="17728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656E71A3-DB8F-4A17-8FCD-2E60DB37CB2C}"/>
              </a:ext>
            </a:extLst>
          </p:cNvPr>
          <p:cNvSpPr/>
          <p:nvPr/>
        </p:nvSpPr>
        <p:spPr>
          <a:xfrm>
            <a:off x="1739311" y="2886983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xmlns="" id="{5A955DB6-76E2-4F31-BD77-ED4550BF38E8}"/>
              </a:ext>
            </a:extLst>
          </p:cNvPr>
          <p:cNvSpPr/>
          <p:nvPr/>
        </p:nvSpPr>
        <p:spPr>
          <a:xfrm>
            <a:off x="1739311" y="396794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9B87706B-6114-4431-AC5C-6C9ADD64EDCD}"/>
              </a:ext>
            </a:extLst>
          </p:cNvPr>
          <p:cNvSpPr/>
          <p:nvPr/>
        </p:nvSpPr>
        <p:spPr>
          <a:xfrm>
            <a:off x="1763688" y="5120629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10F35F2E-4069-417E-A68C-0E2486B650A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11AA597F-60E4-4428-894B-B72ADA383F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05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2689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DOSTĘPNOŚĆ USŁUG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124698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4.1.1. Rozwój digitalizacji i zwiększenie dostępności zasobów publicznych on-line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4.1.2. Zwiększenie zastosowania i wykorzystania technologii cyfrowych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4.2.1. Poprawa ładu przestrzennego i jakości zarządzania przestrzenią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4.2.2.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 Wsparcie instytucjonalne i poprawa bezpieczeństwa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4.3.1. Wsparcie dla podmiotów zapewniających bezpieczeństwo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4.3.2. Integracja systemów zarządzania i wymiany informacji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 Budowanie i rozwój partnerstwa dla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4.4.1. Współpraca na rzecz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r>
              <a:rPr lang="pl-PL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7690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C663942-B0FD-41EF-A2C7-334C68D16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896" b="7394"/>
          <a:stretch/>
        </p:blipFill>
        <p:spPr>
          <a:xfrm>
            <a:off x="-180528" y="1148349"/>
            <a:ext cx="10359781" cy="5709651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35CDB6E3-4CCF-43D1-8549-3C1FDFC9BDF7}"/>
              </a:ext>
            </a:extLst>
          </p:cNvPr>
          <p:cNvCxnSpPr>
            <a:cxnSpLocks/>
          </p:cNvCxnSpPr>
          <p:nvPr/>
        </p:nvCxnSpPr>
        <p:spPr>
          <a:xfrm>
            <a:off x="0" y="111941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FF8B91E8-972F-4C2D-89D4-274ADC363CF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TERYTORIALNY WYMIAR STRATEGII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xmlns="" id="{6EDE64A1-9089-4C82-A1D6-FA780297AC7E}"/>
              </a:ext>
            </a:extLst>
          </p:cNvPr>
          <p:cNvSpPr/>
          <p:nvPr/>
        </p:nvSpPr>
        <p:spPr>
          <a:xfrm>
            <a:off x="1730723" y="13129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xmlns="" id="{6ED2D56F-54CE-4C89-A9C3-F3E572025664}"/>
              </a:ext>
            </a:extLst>
          </p:cNvPr>
          <p:cNvSpPr/>
          <p:nvPr/>
        </p:nvSpPr>
        <p:spPr>
          <a:xfrm>
            <a:off x="1728192" y="435452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xmlns="" id="{8F57BA52-DCFF-4A8B-82AE-F780005C539B}"/>
              </a:ext>
            </a:extLst>
          </p:cNvPr>
          <p:cNvSpPr/>
          <p:nvPr/>
        </p:nvSpPr>
        <p:spPr>
          <a:xfrm>
            <a:off x="1753488" y="331092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DB141605-BAB9-4AA2-889B-B317D76CF166}"/>
              </a:ext>
            </a:extLst>
          </p:cNvPr>
          <p:cNvSpPr/>
          <p:nvPr/>
        </p:nvSpPr>
        <p:spPr>
          <a:xfrm>
            <a:off x="1753488" y="230298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001AC4C9-9EC9-4CBE-AD3D-144E8B0CE6F8}"/>
              </a:ext>
            </a:extLst>
          </p:cNvPr>
          <p:cNvSpPr/>
          <p:nvPr/>
        </p:nvSpPr>
        <p:spPr>
          <a:xfrm>
            <a:off x="1703401" y="538080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5.5.</a:t>
            </a:r>
          </a:p>
        </p:txBody>
      </p:sp>
    </p:spTree>
    <p:extLst>
      <p:ext uri="{BB962C8B-B14F-4D97-AF65-F5344CB8AC3E}">
        <p14:creationId xmlns:p14="http://schemas.microsoft.com/office/powerpoint/2010/main" val="1975320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3A936B1-561F-47AB-9B62-4A71D90F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8259">
            <a:off x="-629823" y="-810553"/>
            <a:ext cx="10205771" cy="8479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7CEFD62-5250-4908-8DD6-6AB23AACCF4A}"/>
              </a:ext>
            </a:extLst>
          </p:cNvPr>
          <p:cNvSpPr/>
          <p:nvPr/>
        </p:nvSpPr>
        <p:spPr>
          <a:xfrm>
            <a:off x="0" y="4429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3079" name="Symbol zastępczy zawartości 2">
            <a:extLst>
              <a:ext uri="{FF2B5EF4-FFF2-40B4-BE49-F238E27FC236}">
                <a16:creationId xmlns:a16="http://schemas.microsoft.com/office/drawing/2014/main" xmlns="" id="{2F4CD355-B24C-421B-BB73-5A48F7E2B0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785" y="1348798"/>
            <a:ext cx="6279591" cy="5511800"/>
          </a:xfrm>
          <a:solidFill>
            <a:schemeClr val="bg2">
              <a:alpha val="65097"/>
            </a:schemeClr>
          </a:solidFill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Priorytet </a:t>
            </a:r>
          </a:p>
          <a:p>
            <a:pPr marL="176213" indent="-176213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 Funkcje metropolitalne Rzeszowa oraz jego obszaru funkcjonalnego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Kierunki działań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5.2.1. Tworzenie korzystnych warunków do trwałego wzrostu gospodarczego w Rzeszowie i jego obszarze funkcjonalnym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5.2.2. Wzmacnianie funkcji metropolitalnych realizowanych przez Rzeszów oraz wspieranie rozwoju nowych funkcji zwiększających zakres świadczonych usług wyższego rzędu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5.2.3. Zapewnienie dobrej jakości życia i realizacji funkcji publicznych w Rzeszowskim Obszarze Funkcjonalnym (ROF)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5.2.4. Rozwój powiązań komunikacyjnych i zintegrowanego systemu transportu publicznego łączących Rzeszów z jego obszarem funkcjonalnym ROF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5.2.5. Gospodarka przestrzenna Rzeszowa i obszaru funkcjonalnego</a:t>
            </a:r>
          </a:p>
          <a:p>
            <a:pPr marL="176213" indent="-176213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ytuł 6">
            <a:extLst>
              <a:ext uri="{FF2B5EF4-FFF2-40B4-BE49-F238E27FC236}">
                <a16:creationId xmlns:a16="http://schemas.microsoft.com/office/drawing/2014/main" xmlns="" id="{2317D7AB-6819-4CC1-A014-595F1B970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8163" y="463550"/>
            <a:ext cx="8394700" cy="862013"/>
          </a:xfrm>
        </p:spPr>
        <p:txBody>
          <a:bodyPr/>
          <a:lstStyle/>
          <a:p>
            <a:pPr algn="ctr"/>
            <a:r>
              <a:rPr lang="pl-PL" altLang="pl-PL" sz="2100" dirty="0">
                <a:solidFill>
                  <a:srgbClr val="10253F"/>
                </a:solidFill>
                <a:latin typeface="Arial" panose="020B0604020202020204" pitchFamily="34" charset="0"/>
              </a:rPr>
              <a:t>TERYTORIALNY WYMIAR STRATEGII – Obszar V</a:t>
            </a:r>
          </a:p>
        </p:txBody>
      </p:sp>
    </p:spTree>
    <p:extLst>
      <p:ext uri="{BB962C8B-B14F-4D97-AF65-F5344CB8AC3E}">
        <p14:creationId xmlns:p14="http://schemas.microsoft.com/office/powerpoint/2010/main" val="373553408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8C21303F-088A-40CE-AE90-AF2524E26920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87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263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260088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39894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</a:t>
                      </a:r>
                      <a:b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478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E220F6D3-66F1-48EE-B4F8-5B3C7560071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92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639"/>
          <a:ext cx="8229600" cy="4321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139552378"/>
                    </a:ext>
                  </a:extLst>
                </a:gridCol>
              </a:tblGrid>
              <a:tr h="31340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655424"/>
                  </a:ext>
                </a:extLst>
              </a:tr>
              <a:tr h="400818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9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D2B70D3-33DB-42F7-9418-3E6FDD34F8A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0E72B391-F062-46F2-BCDB-72570F7FEC27}"/>
              </a:ext>
            </a:extLst>
          </p:cNvPr>
          <p:cNvSpPr/>
          <p:nvPr/>
        </p:nvSpPr>
        <p:spPr>
          <a:xfrm>
            <a:off x="-57844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rozwoju analizami typu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  <p:extLst>
      <p:ext uri="{BB962C8B-B14F-4D97-AF65-F5344CB8AC3E}">
        <p14:creationId xmlns:p14="http://schemas.microsoft.com/office/powerpoint/2010/main" val="362979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1BADC31-39FA-4A7B-BC97-02F026C92A54}"/>
              </a:ext>
            </a:extLst>
          </p:cNvPr>
          <p:cNvSpPr/>
          <p:nvPr/>
        </p:nvSpPr>
        <p:spPr>
          <a:xfrm>
            <a:off x="-18256" y="36949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AD225C6-F2BC-4070-8912-088780982E7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8517B7F-524D-44E5-859C-0A33EAC60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577455"/>
              </p:ext>
            </p:extLst>
          </p:nvPr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4071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1BB5DFD-C9E3-4EBE-A25F-612CDCFAFE1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4E045D3-898C-41A6-AA5D-21DA1DE03427}"/>
              </a:ext>
            </a:extLst>
          </p:cNvPr>
          <p:cNvSpPr/>
          <p:nvPr/>
        </p:nvSpPr>
        <p:spPr>
          <a:xfrm>
            <a:off x="0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  <p:extLst>
      <p:ext uri="{BB962C8B-B14F-4D97-AF65-F5344CB8AC3E}">
        <p14:creationId xmlns:p14="http://schemas.microsoft.com/office/powerpoint/2010/main" val="4197413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E7832D3-A5F1-4D1C-AC92-F4FDAC2D745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95002C4-1D18-4896-A7DA-D2B4BE7BD26E}"/>
              </a:ext>
            </a:extLst>
          </p:cNvPr>
          <p:cNvSpPr/>
          <p:nvPr/>
        </p:nvSpPr>
        <p:spPr>
          <a:xfrm>
            <a:off x="-36512" y="22369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7597651-D68C-437B-A778-A2F089F4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9801"/>
            <a:ext cx="8153102" cy="55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7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A886BF49-25D9-4F04-BE23-6DA29EA444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B2659BBE-9BD6-495A-A0F2-3A4C58B0915E}"/>
              </a:ext>
            </a:extLst>
          </p:cNvPr>
          <p:cNvSpPr/>
          <p:nvPr/>
        </p:nvSpPr>
        <p:spPr>
          <a:xfrm>
            <a:off x="-36512" y="2447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46,06 mld zł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 daje około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4,46 mld zł średniorocznie: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samorządu województwa - 	0,08 mld zł (1,8%) 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samorządów terytorialnych 	2,54 mld zł (57,1%) w tym: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powiaty - 0,38 mld zł (8,5%)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miasta na prawach powiatu - 0,54 mld zł (12,1%)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gminy	- 1,62 mld zł (36,4%)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środki z UE wydatkowane na poziomie krajowym i regionalnym	1,49 mld zł (33,5%)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wydatki majątkowe z budżetu państwa - 0,30 mld zł (6,7%)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 ze środków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WFOŚiGW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- 0,01 mld zł (0,2%)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pożytku publicznego i organizacji pozarządowych - 0,03 mld zł (0,7%)</a:t>
            </a:r>
          </a:p>
        </p:txBody>
      </p:sp>
    </p:spTree>
    <p:extLst>
      <p:ext uri="{BB962C8B-B14F-4D97-AF65-F5344CB8AC3E}">
        <p14:creationId xmlns:p14="http://schemas.microsoft.com/office/powerpoint/2010/main" val="331454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C8D4218D-02AA-4ABE-B7F2-2D570366EB4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64C7173-F465-44F4-8921-F19CB1A4ABAF}"/>
              </a:ext>
            </a:extLst>
          </p:cNvPr>
          <p:cNvSpPr/>
          <p:nvPr/>
        </p:nvSpPr>
        <p:spPr>
          <a:xfrm>
            <a:off x="-18256" y="21528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604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Inwestycje sektora prywatnego będą się kształtowały na poziomie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147,5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latach 2021-2030, a średnioroczna wartość wyniesie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14,75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mld zł. </a:t>
            </a:r>
          </a:p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ramach BIZ województwo podkarpackie może liczyć na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13,6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okresie 2021-2030, co daje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1,36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średniorocznie zakładając utrzymanie się dotychczasowego trendu napływu inwestycji zagranicznych do województwa.</a:t>
            </a: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155713E-5BB4-46CE-B5E8-3AC3BAF8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20" y="2979304"/>
            <a:ext cx="3888064" cy="38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6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A652CB1-7A39-4456-A9D1-142B08D07AE9}"/>
              </a:ext>
            </a:extLst>
          </p:cNvPr>
          <p:cNvSpPr/>
          <p:nvPr/>
        </p:nvSpPr>
        <p:spPr>
          <a:xfrm>
            <a:off x="1632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1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89EFFD5-D0D5-4C67-A8FC-45AB5FDE5276}"/>
              </a:ext>
            </a:extLst>
          </p:cNvPr>
          <p:cNvSpPr txBox="1"/>
          <p:nvPr/>
        </p:nvSpPr>
        <p:spPr>
          <a:xfrm>
            <a:off x="539552" y="1027723"/>
            <a:ext cx="860444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Gospodarka oparta na wiedzy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Kapitał ludzki i społeczny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Infrastruktura dla zrównoważonego rozwoju i środowiska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47 %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IV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Dostępność usług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Wykres 17">
            <a:extLst>
              <a:ext uri="{FF2B5EF4-FFF2-40B4-BE49-F238E27FC236}">
                <a16:creationId xmlns:a16="http://schemas.microsoft.com/office/drawing/2014/main" xmlns="" id="{07044C27-3EA1-4BE6-ACF0-A9EAC20B0F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687"/>
            <a:ext cx="9144000" cy="45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24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83E13CFD-AFEA-48E5-8C68-E607014BF7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D0B590A-3CB2-4B57-A29B-45F783E293BC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854"/>
            <a:ext cx="6923112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43AAC0F-49A8-4D28-8C42-6276EA5AF228}"/>
              </a:ext>
            </a:extLst>
          </p:cNvPr>
          <p:cNvSpPr txBox="1"/>
          <p:nvPr/>
        </p:nvSpPr>
        <p:spPr>
          <a:xfrm>
            <a:off x="4572000" y="1484784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zaangażowane w realizację: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sektora publicznego,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prywatnego, społecznego, nauki i szkolnictwa wyższego, B+R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Instrumenty wdrożeniowe: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PFT, instrumenty finansowe, programy operacyjne, instrumenty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prawno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administracyjne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III. Koordynacja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Samorząd województwa, wielopodmiotowe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wielopoziomowe zarządzanie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IV. Monitoring i ewaluacja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A2A3191-CF03-4FE2-BE35-6D766CDF7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052" y="5559445"/>
            <a:ext cx="2353260" cy="74987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xmlns="" id="{85DA610C-F3A1-4F7E-91F0-94782E1BE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" y="1161854"/>
          <a:ext cx="4572000" cy="536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5" imgW="7039486" imgH="9514206" progId="Word.Document.8">
                  <p:embed/>
                </p:oleObj>
              </mc:Choice>
              <mc:Fallback>
                <p:oleObj name="Document" r:id="rId5" imgW="7039486" imgH="9514206" progId="Word.Document.8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xmlns="" id="{85DA610C-F3A1-4F7E-91F0-94782E1B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1161854"/>
                        <a:ext cx="4572000" cy="536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893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C6EC487-621C-43E5-AA3D-0E3D60DFE31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9599CC0E-2079-4C25-AAB3-C89B5AF73E2E}"/>
              </a:ext>
            </a:extLst>
          </p:cNvPr>
          <p:cNvSpPr/>
          <p:nvPr/>
        </p:nvSpPr>
        <p:spPr>
          <a:xfrm>
            <a:off x="-22498" y="133445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MONITORINGU I EWALUACJI I STRATEGII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43AAC0F-49A8-4D28-8C42-6276EA5AF228}"/>
              </a:ext>
            </a:extLst>
          </p:cNvPr>
          <p:cNvSpPr txBox="1"/>
          <p:nvPr/>
        </p:nvSpPr>
        <p:spPr>
          <a:xfrm>
            <a:off x="5436096" y="1484784"/>
            <a:ext cx="370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Sprawozdania z realizacji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Analizy trendów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Formułowanie wniosków merytorycznych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metodologicznych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Wymiany informacji i doświadczeń między interesariuszami polityki regionalnej województwa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Prezentacja dobrych praktyk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Narzędzie - rot.podkarpackie.pl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xmlns="" id="{45057362-F49F-4CFA-BDBF-331EC6453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364" y="1124744"/>
          <a:ext cx="4788532" cy="590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4" imgW="6497932" imgH="8517647" progId="Word.Document.8">
                  <p:embed/>
                </p:oleObj>
              </mc:Choice>
              <mc:Fallback>
                <p:oleObj name="Document" r:id="rId4" imgW="6497932" imgH="8517647" progId="Word.Document.8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xmlns="" id="{45057362-F49F-4CFA-BDBF-331EC6453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364" y="1124744"/>
                        <a:ext cx="4788532" cy="590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242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98D9E749-550D-42EA-B610-0643504D9BEF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7E62C361-F2EA-4217-A733-073727749B62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6C3E29-B938-403D-8CC8-4232366FE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052736"/>
            <a:ext cx="8229600" cy="580525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 szczególności realizację  polityk, programów  i strategii,  uchwał  Sejmiku  Województwa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samorządem województwa będący zobowiązaniem stron do realizacji zadań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programu operacyjnego na lata 2021-2027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622"/>
            <a:ext cx="8229600" cy="137439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" y="1237942"/>
            <a:ext cx="9093200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endParaRPr lang="pl-PL" dirty="0"/>
          </a:p>
        </p:txBody>
      </p:sp>
      <p:pic>
        <p:nvPicPr>
          <p:cNvPr id="11" name="Symbol zastępczy zawartości 3">
            <a:extLst>
              <a:ext uri="{FF2B5EF4-FFF2-40B4-BE49-F238E27FC236}">
                <a16:creationId xmlns:a16="http://schemas.microsoft.com/office/drawing/2014/main" xmlns="" id="{87C72EA9-D0B7-46BB-9B95-1EEC045329F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2484"/>
            <a:ext cx="9005704" cy="49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5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5695FAB-2D47-4AA5-B252-70251F1D326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CA8E40F-F699-4591-B6DF-C40C39416D10}"/>
              </a:ext>
            </a:extLst>
          </p:cNvPr>
          <p:cNvSpPr/>
          <p:nvPr/>
        </p:nvSpPr>
        <p:spPr>
          <a:xfrm>
            <a:off x="-18256" y="231378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2DE563-6E08-45B7-840B-3461880B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6418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xmlns="" id="{364A5242-2925-45C3-B162-177C9E5A43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9592"/>
          <a:stretch/>
        </p:blipFill>
        <p:spPr bwMode="auto">
          <a:xfrm>
            <a:off x="1872184" y="1556793"/>
            <a:ext cx="4946870" cy="531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A37843C-A25D-4CF7-A3CF-573DF2B904F3}"/>
              </a:ext>
            </a:extLst>
          </p:cNvPr>
          <p:cNvSpPr/>
          <p:nvPr/>
        </p:nvSpPr>
        <p:spPr>
          <a:xfrm>
            <a:off x="32420" y="11815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116931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96C6FB4-1874-426F-895A-A2097826631D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8E4D1A8E-86D2-4E5B-9255-CB4F432DB594}"/>
              </a:ext>
            </a:extLst>
          </p:cNvPr>
          <p:cNvSpPr/>
          <p:nvPr/>
        </p:nvSpPr>
        <p:spPr>
          <a:xfrm>
            <a:off x="0" y="260648"/>
            <a:ext cx="9180512" cy="1006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AA01B8F-9626-404F-BA26-463BBD69BCF8}"/>
              </a:ext>
            </a:extLst>
          </p:cNvPr>
          <p:cNvSpPr txBox="1"/>
          <p:nvPr/>
        </p:nvSpPr>
        <p:spPr>
          <a:xfrm>
            <a:off x="899592" y="1700808"/>
            <a:ext cx="430887" cy="4176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284383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29B46EE-DDF0-4E72-B292-BDE14379B480}"/>
              </a:ext>
            </a:extLst>
          </p:cNvPr>
          <p:cNvSpPr/>
          <p:nvPr/>
        </p:nvSpPr>
        <p:spPr>
          <a:xfrm>
            <a:off x="-36512" y="21994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8217C4-9910-497F-8896-73C7BA1F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231"/>
            <a:ext cx="8229600" cy="862422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B7341C47-8F15-4076-A3BD-FC31EE3DA8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768" y="1700808"/>
            <a:ext cx="6821016" cy="515719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948434B4-6C71-43DD-8E33-98C3BDB706A4}"/>
              </a:ext>
            </a:extLst>
          </p:cNvPr>
          <p:cNvSpPr/>
          <p:nvPr/>
        </p:nvSpPr>
        <p:spPr>
          <a:xfrm>
            <a:off x="1043608" y="116394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4159907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728A9272-1790-4B24-82C5-52154F552201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C434A40-B633-44E0-9F5E-65BD71A8DAD7}"/>
              </a:ext>
            </a:extLst>
          </p:cNvPr>
          <p:cNvSpPr/>
          <p:nvPr/>
        </p:nvSpPr>
        <p:spPr>
          <a:xfrm>
            <a:off x="17908" y="144303"/>
            <a:ext cx="9189293" cy="1200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F2280F-6BE0-4458-ABB7-6EE308C7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" y="1344630"/>
            <a:ext cx="4706370" cy="1318466"/>
          </a:xfrm>
        </p:spPr>
        <p:txBody>
          <a:bodyPr>
            <a:normAutofit/>
          </a:bodyPr>
          <a:lstStyle/>
          <a:p>
            <a:pPr algn="l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2219887"/>
            <a:ext cx="30718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/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6172ABA-D4F9-4F00-BA0B-033C887D3D9A}"/>
              </a:ext>
            </a:extLst>
          </p:cNvPr>
          <p:cNvSpPr/>
          <p:nvPr/>
        </p:nvSpPr>
        <p:spPr>
          <a:xfrm>
            <a:off x="-34627" y="190144"/>
            <a:ext cx="3435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142359C-D634-4752-A6E3-F0FE3CFF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77" y="0"/>
            <a:ext cx="564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3F47409E-3087-455A-BF4C-586058AF7A0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D2297A4-C62E-45E7-8EF4-3BE414148796}"/>
              </a:ext>
            </a:extLst>
          </p:cNvPr>
          <p:cNvSpPr/>
          <p:nvPr/>
        </p:nvSpPr>
        <p:spPr>
          <a:xfrm>
            <a:off x="0" y="28022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2E3EDE-F385-466A-BA55-8ACBF9FA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33" y="980728"/>
            <a:ext cx="8229600" cy="72008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8C9C50F-F6E1-4556-954A-D6846CE57749}"/>
              </a:ext>
            </a:extLst>
          </p:cNvPr>
          <p:cNvSpPr/>
          <p:nvPr/>
        </p:nvSpPr>
        <p:spPr>
          <a:xfrm>
            <a:off x="-4534" y="1200571"/>
            <a:ext cx="9148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wymagające szczególnego wsparcia w kontekście równoważenia rozwoju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459" y="1631842"/>
            <a:ext cx="872256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Opracowanie pn. „Obszary w województwie podkarpackim wymagające szczególnego wsparcia </a:t>
            </a:r>
            <a:b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2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F6EA25EE-EE8F-4DF1-8114-FE7ED1F69B34}"/>
              </a:ext>
            </a:extLst>
          </p:cNvPr>
          <p:cNvSpPr/>
          <p:nvPr/>
        </p:nvSpPr>
        <p:spPr>
          <a:xfrm>
            <a:off x="-28997" y="18292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BB0B190-D9C8-4988-9F43-7B90AFAF36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/>
        </p:blipFill>
        <p:spPr bwMode="auto">
          <a:xfrm>
            <a:off x="0" y="1268761"/>
            <a:ext cx="5508104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8713B14-0684-47B0-9A18-B411551F17B4}"/>
              </a:ext>
            </a:extLst>
          </p:cNvPr>
          <p:cNvSpPr/>
          <p:nvPr/>
        </p:nvSpPr>
        <p:spPr>
          <a:xfrm>
            <a:off x="-114398" y="260188"/>
            <a:ext cx="9258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569C322-83AF-45E7-8C86-BE5EDF18BE4A}"/>
              </a:ext>
            </a:extLst>
          </p:cNvPr>
          <p:cNvSpPr/>
          <p:nvPr/>
        </p:nvSpPr>
        <p:spPr>
          <a:xfrm>
            <a:off x="5796136" y="1866848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Obszary wymagające szczególnego wsparcia w kontekście równoważenia rozwoju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35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86628E3B-A9E8-4CC1-90D3-45C68C69BF6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1574DEF-C230-4913-80AA-A73430968E42}"/>
              </a:ext>
            </a:extLst>
          </p:cNvPr>
          <p:cNvSpPr/>
          <p:nvPr/>
        </p:nvSpPr>
        <p:spPr>
          <a:xfrm>
            <a:off x="0" y="20562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C624BD7-278F-4D03-AE93-BD87E799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824536" cy="64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6352ABF-1EC5-4924-8761-F312C1308D9D}"/>
              </a:ext>
            </a:extLst>
          </p:cNvPr>
          <p:cNvSpPr/>
          <p:nvPr/>
        </p:nvSpPr>
        <p:spPr>
          <a:xfrm>
            <a:off x="450664" y="402077"/>
            <a:ext cx="8032263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1072780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B91BCB2-AEB6-4C20-A381-EC40CC4F43E3}"/>
              </a:ext>
            </a:extLst>
          </p:cNvPr>
          <p:cNvSpPr/>
          <p:nvPr/>
        </p:nvSpPr>
        <p:spPr>
          <a:xfrm>
            <a:off x="0" y="14827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97906" y="1038494"/>
            <a:ext cx="4048307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uwzględnieniem infrastruktury ochrony przeciwpowodziowej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D3244779-67E6-4A17-9A1B-E35CFE934136}"/>
              </a:ext>
            </a:extLst>
          </p:cNvPr>
          <p:cNvSpPr/>
          <p:nvPr/>
        </p:nvSpPr>
        <p:spPr>
          <a:xfrm>
            <a:off x="4597120" y="457508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-637402" y="367834"/>
            <a:ext cx="6012160" cy="6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179BABA-5DB5-4742-AF86-2BFD9FED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38" y="1347725"/>
            <a:ext cx="4800780" cy="58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86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EC92C610-2C8A-4A24-B94E-88BFC21DAC3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FB798C5-E8A3-4822-9427-82538DDB974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220959" y="1304765"/>
            <a:ext cx="4913888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D3244779-67E6-4A17-9A1B-E35CFE934136}"/>
              </a:ext>
            </a:extLst>
          </p:cNvPr>
          <p:cNvSpPr/>
          <p:nvPr/>
        </p:nvSpPr>
        <p:spPr>
          <a:xfrm>
            <a:off x="4137084" y="58636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3131840" y="1"/>
            <a:ext cx="601216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5B1CCC4D-9834-4319-A6E9-202AFE89A2B8}"/>
              </a:ext>
            </a:extLst>
          </p:cNvPr>
          <p:cNvSpPr/>
          <p:nvPr/>
        </p:nvSpPr>
        <p:spPr>
          <a:xfrm>
            <a:off x="-434916" y="3437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63BF359-BCD6-4EA6-9470-5ACB550B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" y="1624173"/>
            <a:ext cx="4211806" cy="5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1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FA5EFC4-2FE9-4884-8E9E-337917E8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7CEFD62-5250-4908-8DD6-6AB23AACCF4A}"/>
              </a:ext>
            </a:extLst>
          </p:cNvPr>
          <p:cNvSpPr/>
          <p:nvPr/>
        </p:nvSpPr>
        <p:spPr>
          <a:xfrm>
            <a:off x="0" y="4429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3080" name="Tytuł 6">
            <a:extLst>
              <a:ext uri="{FF2B5EF4-FFF2-40B4-BE49-F238E27FC236}">
                <a16:creationId xmlns:a16="http://schemas.microsoft.com/office/drawing/2014/main" xmlns="" id="{2317D7AB-6819-4CC1-A014-595F1B970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8163" y="463550"/>
            <a:ext cx="8394700" cy="862013"/>
          </a:xfrm>
        </p:spPr>
        <p:txBody>
          <a:bodyPr/>
          <a:lstStyle/>
          <a:p>
            <a:pPr algn="ctr"/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RZESZÓW</a:t>
            </a:r>
          </a:p>
        </p:txBody>
      </p:sp>
      <p:sp>
        <p:nvSpPr>
          <p:cNvPr id="3079" name="Symbol zastępczy zawartości 2">
            <a:extLst>
              <a:ext uri="{FF2B5EF4-FFF2-40B4-BE49-F238E27FC236}">
                <a16:creationId xmlns:a16="http://schemas.microsoft.com/office/drawing/2014/main" xmlns="" id="{2F4CD355-B24C-421B-BB73-5A48F7E2B0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20635" y="1346200"/>
            <a:ext cx="5744763" cy="5511800"/>
          </a:xfrm>
          <a:solidFill>
            <a:schemeClr val="bg2">
              <a:alpha val="65097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stolica województwa podkarpackiego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ośrodek pełniący funkcje metropolitalne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najsilniejszy biegun wzrostu o znaczeniu regionalnym i ponadregionalnym, oddziaływujący na inne bieguny wzrostu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siedziba władz samorządowych i wojewódzkich, instytucji rządowych oraz sądowniczych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centrum ekonomiczne, akademickie i kulturalne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ważny ośrodek przemysłu lotniczego, informatycznego, chemicznego, handlowego, budowlanego i usługowego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potencjał inwestycyjny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– Podkarpacki Park Naukowo-Technologiczny, Specjalna Strefa Ekonomiczna Rzeszów-Dworzysko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istotny węzeł, przez który przebiegają ważne korytarze transportowe o zasięgu krajowym i transeuropejskim  -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autostrada A4, droga ekspresowa S19, międzynarodowy port lotniczy Rzeszów-Jasionka, magistrala kolejowa E30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0776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43ADAB7-451F-40EE-BC95-2882C203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" y="0"/>
            <a:ext cx="9122326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7CEFD62-5250-4908-8DD6-6AB23AACCF4A}"/>
              </a:ext>
            </a:extLst>
          </p:cNvPr>
          <p:cNvSpPr/>
          <p:nvPr/>
        </p:nvSpPr>
        <p:spPr>
          <a:xfrm>
            <a:off x="0" y="4429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3079" name="Symbol zastępczy zawartości 2">
            <a:extLst>
              <a:ext uri="{FF2B5EF4-FFF2-40B4-BE49-F238E27FC236}">
                <a16:creationId xmlns:a16="http://schemas.microsoft.com/office/drawing/2014/main" xmlns="" id="{2F4CD355-B24C-421B-BB73-5A48F7E2B0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20635" y="1346200"/>
            <a:ext cx="5456731" cy="5511800"/>
          </a:xfrm>
          <a:solidFill>
            <a:schemeClr val="bg2">
              <a:alpha val="65097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policentryczny układ osadniczy stanowiący potencjał dla zrównoważonego wielofunkcyjnego rozwoju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 poziom rozwoju gospodarczego w skali województwa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wskaźnik nasycenia podmiotami gospodarczymi wpisanych do rejestru REGON (ROF –1142, województwo –803 podmiotów gospodarczych na 10 tys. ludności) – 2017 r. </a:t>
            </a: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 udział usług wyższego rzędu w podmiotach ogółem (ROF –54,6%, województwo –37,7%),w tym wysoki udział działalności profesjonalnej, naukowej i usług administrowania (ROF –16,8%, województwo –11,3%) – 2017 r.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wysoka liczba pracujących na 1000 ludności (ROF –338, województwo -213) – 2017 r. </a:t>
            </a: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w okresie 2014-2017 ROF wyróżniał się pozytywnymi trendami zarówno w ruchu naturalnym jak i migracyjnym – 2017 r.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ytuł 6">
            <a:extLst>
              <a:ext uri="{FF2B5EF4-FFF2-40B4-BE49-F238E27FC236}">
                <a16:creationId xmlns:a16="http://schemas.microsoft.com/office/drawing/2014/main" xmlns="" id="{2317D7AB-6819-4CC1-A014-595F1B970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8163" y="463550"/>
            <a:ext cx="8394700" cy="862013"/>
          </a:xfrm>
        </p:spPr>
        <p:txBody>
          <a:bodyPr/>
          <a:lstStyle/>
          <a:p>
            <a:pPr algn="ctr"/>
            <a:r>
              <a:rPr lang="pl-PL" altLang="pl-PL" sz="2100" dirty="0">
                <a:solidFill>
                  <a:srgbClr val="10253F"/>
                </a:solidFill>
                <a:latin typeface="Arial" panose="020B0604020202020204" pitchFamily="34" charset="0"/>
              </a:rPr>
              <a:t>Rzeszowski Obszar Funkcjonalny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649166B-357D-4805-AAED-87B8A1CC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840" y="2348880"/>
            <a:ext cx="331041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837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B43EC7A-278F-42C2-95C5-DB50D03FF48A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B182C12-32A3-4D26-BDFD-4E41D43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6273075-914E-41F6-9B80-2B629BD143CE}"/>
              </a:ext>
            </a:extLst>
          </p:cNvPr>
          <p:cNvSpPr/>
          <p:nvPr/>
        </p:nvSpPr>
        <p:spPr>
          <a:xfrm>
            <a:off x="647563" y="980728"/>
            <a:ext cx="7976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trwają od 31 października do 4 grudnia 2019 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96F0D20-66AF-450F-819C-353C11808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920538"/>
              </p:ext>
            </p:extLst>
          </p:nvPr>
        </p:nvGraphicFramePr>
        <p:xfrm>
          <a:off x="0" y="2772996"/>
          <a:ext cx="9180513" cy="4085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xmlns="" val="919580788"/>
                    </a:ext>
                  </a:extLst>
                </a:gridCol>
                <a:gridCol w="1412497">
                  <a:extLst>
                    <a:ext uri="{9D8B030D-6E8A-4147-A177-3AD203B41FA5}">
                      <a16:colId xmlns:a16="http://schemas.microsoft.com/office/drawing/2014/main" xmlns="" val="973823770"/>
                    </a:ext>
                  </a:extLst>
                </a:gridCol>
                <a:gridCol w="6624737">
                  <a:extLst>
                    <a:ext uri="{9D8B030D-6E8A-4147-A177-3AD203B41FA5}">
                      <a16:colId xmlns:a16="http://schemas.microsoft.com/office/drawing/2014/main" xmlns="" val="1400515223"/>
                    </a:ext>
                  </a:extLst>
                </a:gridCol>
              </a:tblGrid>
              <a:tr h="269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56521837"/>
                  </a:ext>
                </a:extLst>
              </a:tr>
              <a:tr h="425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20240888"/>
                  </a:ext>
                </a:extLst>
              </a:tr>
              <a:tr h="2056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Nisko, Gmina i Miasto Nisko, plac Wolności 14, sala narad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70024390"/>
                  </a:ext>
                </a:extLst>
              </a:tr>
              <a:tr h="42520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 ul Sandomierskiej 27, Sala Wielka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81226333"/>
                  </a:ext>
                </a:extLst>
              </a:tr>
              <a:tr h="4252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39067871"/>
                  </a:ext>
                </a:extLst>
              </a:tr>
              <a:tr h="38179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62762914"/>
                  </a:ext>
                </a:extLst>
              </a:tr>
              <a:tr h="4252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17820942"/>
                  </a:ext>
                </a:extLst>
              </a:tr>
              <a:tr h="38179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25547731"/>
                  </a:ext>
                </a:extLst>
              </a:tr>
              <a:tr h="3817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29.11.2019r.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</a:t>
                      </a:r>
                      <a:r>
                        <a:rPr lang="pl-PL" sz="1000" b="1">
                          <a:effectLst/>
                        </a:rPr>
                        <a:t>11:00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70696182"/>
                  </a:ext>
                </a:extLst>
              </a:tr>
              <a:tr h="381797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72631991"/>
                  </a:ext>
                </a:extLst>
              </a:tr>
              <a:tr h="38179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29979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8B9CBD3-B8A8-454D-8E6E-EB49BB97917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1E8C6810-3008-42FC-BD83-34789291293E}"/>
              </a:ext>
            </a:extLst>
          </p:cNvPr>
          <p:cNvGrpSpPr/>
          <p:nvPr/>
        </p:nvGrpSpPr>
        <p:grpSpPr>
          <a:xfrm rot="472674">
            <a:off x="3159580" y="1523961"/>
            <a:ext cx="5865335" cy="3248212"/>
            <a:chOff x="-233916" y="-52217"/>
            <a:chExt cx="10313581" cy="306587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83BB6DBE-AB35-4D7B-B9AC-44FC78D6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18515" t="1" r="20085" b="-452"/>
            <a:stretch/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08CE9DE9-B58E-44C3-9A9A-73D64E895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32756" t="1" r="1073" b="-2126"/>
            <a:stretch/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732937D3-9B41-4FD0-8F54-1041F36A7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1"/>
            <a:stretch/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xmlns="" id="{19FA8D0D-2041-41D5-8C3E-6B449A1D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3916" y="2483235"/>
              <a:ext cx="10058400" cy="530423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xmlns="" id="{32952B69-8517-4D4D-95CB-D28A9BD5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1265" y="-52217"/>
              <a:ext cx="10058400" cy="530423"/>
            </a:xfrm>
            <a:prstGeom prst="rect">
              <a:avLst/>
            </a:prstGeom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CA48E5F-B5B7-47C6-BD38-9A909629FE2F}"/>
              </a:ext>
            </a:extLst>
          </p:cNvPr>
          <p:cNvSpPr/>
          <p:nvPr/>
        </p:nvSpPr>
        <p:spPr>
          <a:xfrm>
            <a:off x="687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2819ED-B790-4AC3-9F76-397C2F5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0250B4-ABC0-4165-9949-FAB48F2F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28" y="1701548"/>
            <a:ext cx="3419782" cy="5472493"/>
          </a:xfrm>
        </p:spPr>
        <p:txBody>
          <a:bodyPr>
            <a:normAutofit fontScale="32500" lnSpcReduction="20000"/>
          </a:bodyPr>
          <a:lstStyle/>
          <a:p>
            <a:pPr marL="18000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71386F55-A967-45EC-AABD-4282B9202F56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720" y="4388975"/>
            <a:ext cx="4462726" cy="755736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4F19B2A-8941-4C0B-929F-B814FA8C69D7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916" y="4244204"/>
            <a:ext cx="4441810" cy="148324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54">
            <a:extLst>
              <a:ext uri="{FF2B5EF4-FFF2-40B4-BE49-F238E27FC236}">
                <a16:creationId xmlns:a16="http://schemas.microsoft.com/office/drawing/2014/main" xmlns="" id="{9992C7A7-D653-476F-A23D-0581B3325FB5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220" y="4296343"/>
            <a:ext cx="4913777" cy="3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DIAGNOZA SYTUACJI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SPOŁECZNO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GOSPODARCZEJ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WOJEWÓDZTWA PODKARPACKIEGO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ole tekstowe 57">
            <a:extLst>
              <a:ext uri="{FF2B5EF4-FFF2-40B4-BE49-F238E27FC236}">
                <a16:creationId xmlns:a16="http://schemas.microsoft.com/office/drawing/2014/main" xmlns="" id="{608B778F-F841-4ED0-8F52-13C5F65344C4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77" y="5110041"/>
            <a:ext cx="4023175" cy="323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ADB1F3F-EED1-43BE-A657-7A2BC885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" y="7092302"/>
            <a:ext cx="9563399" cy="13645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CA0D9F79-2E5C-4C9D-A1D0-A537BA315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614" cy="3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D537AE-D7C2-454A-BBC7-DE93AACCE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512"/>
            <a:ext cx="11066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CEEBAD-6704-4AF2-92CC-FC13269C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962"/>
            <a:ext cx="110666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pl-PL" alt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7" name="Obraz 1" descr="podkarpackie">
            <a:extLst>
              <a:ext uri="{FF2B5EF4-FFF2-40B4-BE49-F238E27FC236}">
                <a16:creationId xmlns:a16="http://schemas.microsoft.com/office/drawing/2014/main" xmlns="" id="{F1291081-28F1-4195-ADC3-8BB65900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157" y="1059208"/>
            <a:ext cx="3293086" cy="1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58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184999B7-CB56-43C6-84A3-83548F313EE4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49" y="586380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13005" y="4941168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8504655-598E-4AB6-8FCB-E973EFEB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425" y="221110"/>
            <a:ext cx="10287000" cy="6858000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99" y="5282462"/>
            <a:ext cx="2533362" cy="1306605"/>
          </a:xfrm>
          <a:prstGeom prst="rect">
            <a:avLst/>
          </a:prstGeom>
        </p:spPr>
      </p:pic>
      <p:pic>
        <p:nvPicPr>
          <p:cNvPr id="22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9371" y="-313482"/>
            <a:ext cx="10461902" cy="148478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C5DE7A58-49B4-4C9C-A9AD-70AB4D019DBF}"/>
              </a:ext>
            </a:extLst>
          </p:cNvPr>
          <p:cNvSpPr/>
          <p:nvPr/>
        </p:nvSpPr>
        <p:spPr bwMode="auto">
          <a:xfrm rot="16200000">
            <a:off x="3083092" y="-646621"/>
            <a:ext cx="2808312" cy="10461904"/>
          </a:xfrm>
          <a:prstGeom prst="rect">
            <a:avLst/>
          </a:prstGeom>
          <a:solidFill>
            <a:schemeClr val="accent1">
              <a:lumMod val="25000"/>
              <a:alpha val="63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3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9" y="5709340"/>
            <a:ext cx="2259742" cy="11769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7B2CB24-ED99-48F3-BDC5-B485761728A7}"/>
              </a:ext>
            </a:extLst>
          </p:cNvPr>
          <p:cNvSpPr/>
          <p:nvPr/>
        </p:nvSpPr>
        <p:spPr>
          <a:xfrm>
            <a:off x="5248254" y="4445403"/>
            <a:ext cx="3551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 hab. Jacek Szlachta</a:t>
            </a:r>
            <a:b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ekspert ds. opracowania Strategii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E124488-61A1-4929-9329-C6A3514B6E25}"/>
              </a:ext>
            </a:extLst>
          </p:cNvPr>
          <p:cNvSpPr txBox="1"/>
          <p:nvPr/>
        </p:nvSpPr>
        <p:spPr>
          <a:xfrm>
            <a:off x="822211" y="4419115"/>
            <a:ext cx="346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Paweł Wais</a:t>
            </a:r>
            <a:b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 Departamentu Rozwoju Regionalnego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3122292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Dziękujemy </a:t>
            </a:r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8259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679BFAF-1C00-4E9F-97C5-5B56AB63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36438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/>
              <a:t> </a:t>
            </a:r>
          </a:p>
        </p:txBody>
      </p:sp>
      <p:graphicFrame>
        <p:nvGraphicFramePr>
          <p:cNvPr id="7" name="Wykres 6" descr="opracowanie własne na podst. GUS&#10;">
            <a:extLst>
              <a:ext uri="{FF2B5EF4-FFF2-40B4-BE49-F238E27FC236}">
                <a16:creationId xmlns:a16="http://schemas.microsoft.com/office/drawing/2014/main" xmlns="" id="{F3AF43D5-3441-4E8A-9F52-08F8FDCA873C}"/>
              </a:ext>
            </a:extLst>
          </p:cNvPr>
          <p:cNvGraphicFramePr>
            <a:graphicFrameLocks/>
          </p:cNvGraphicFramePr>
          <p:nvPr/>
        </p:nvGraphicFramePr>
        <p:xfrm>
          <a:off x="-3126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xmlns="" id="{55E1476F-AB7E-4441-A703-B3A034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465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Symbol zastępczy zawartości 3">
            <a:extLst>
              <a:ext uri="{FF2B5EF4-FFF2-40B4-BE49-F238E27FC236}">
                <a16:creationId xmlns:a16="http://schemas.microsoft.com/office/drawing/2014/main" xmlns="" id="{7CA2E4AA-5CAB-494A-8334-ECA4FE9EB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5165" cy="5250424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CEFBB241-AF64-4F7C-A16D-B937E5EFA586}"/>
              </a:ext>
            </a:extLst>
          </p:cNvPr>
          <p:cNvSpPr/>
          <p:nvPr/>
        </p:nvSpPr>
        <p:spPr>
          <a:xfrm>
            <a:off x="4755165" y="1595438"/>
            <a:ext cx="4281331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Zostały zidentyfikowane i wskazane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Regionalnej Strategii innowacji Województwa Podkarpackiego na lata 2014-2020 na rzecz inteligentnej specjalizacji (RIS3).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rezultatem wyboru bazującego przede wszystkim na regionalnych atutach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endogenicznych zasobach, w tym także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aktualnej i przyszłej działalności naukowo-badawczej i przedsiębiorczości.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Przestrzenne rozłożenie regionalnych inteligentnych specjalizacji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lotnictwo i kosmonautyka – centralnie,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motoryzacja – północ i południe,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jakość życia – południe i wschód,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informacja i telekomunikacja – obszar całego  województwa.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pole tekstowe 6">
            <a:extLst>
              <a:ext uri="{FF2B5EF4-FFF2-40B4-BE49-F238E27FC236}">
                <a16:creationId xmlns:a16="http://schemas.microsoft.com/office/drawing/2014/main" xmlns="" id="{A7DBA124-28C2-4C5C-AEF9-33841D6B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Mapa: Rozmieszczenie Regionalnych Inteligentnych Specjalizacji </a:t>
            </a:r>
          </a:p>
        </p:txBody>
      </p:sp>
      <p:sp>
        <p:nvSpPr>
          <p:cNvPr id="21511" name="pole tekstowe 7">
            <a:extLst>
              <a:ext uri="{FF2B5EF4-FFF2-40B4-BE49-F238E27FC236}">
                <a16:creationId xmlns:a16="http://schemas.microsoft.com/office/drawing/2014/main" xmlns="" id="{D825E2DB-1061-4CE9-8E98-8C33DC44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315CEECC-441D-46F2-9193-BF7FBEBB65F0}"/>
              </a:ext>
            </a:extLst>
          </p:cNvPr>
          <p:cNvSpPr/>
          <p:nvPr/>
        </p:nvSpPr>
        <p:spPr>
          <a:xfrm>
            <a:off x="-57943" y="27314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REGIONALNE INTELIGENTNE SPECJALIZACJE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4EC2282-461B-44D5-9CDD-6FCBF78CAD9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D068FF69-DEF6-4662-A76F-E833C1A6F3A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C26551-88A4-499E-84FE-8C2B441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31046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6CD829-65D1-482B-BD03-E5A0B847F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29" y="1916831"/>
            <a:ext cx="8928992" cy="3888427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671391"/>
      </p:ext>
    </p:extLst>
  </p:cSld>
  <p:clrMapOvr>
    <a:masterClrMapping/>
  </p:clrMapOvr>
</p:sld>
</file>

<file path=ppt/theme/theme1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13162</TotalTime>
  <Words>2322</Words>
  <Application>Microsoft Office PowerPoint</Application>
  <PresentationFormat>Pokaz na ekranie (4:3)</PresentationFormat>
  <Paragraphs>568</Paragraphs>
  <Slides>62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5" baseType="lpstr">
      <vt:lpstr>Via Carpatia Rzeszow 30.11.2012</vt:lpstr>
      <vt:lpstr>Motyw pakietu Office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TERYTORIALNY WYMIAR STRATEGII – Obszar V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POTENCJAŁY MIASTA RZESZÓW</vt:lpstr>
      <vt:lpstr>Rzeszowski Obszar Funkcjonalny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Ostafijczuk Roman</cp:lastModifiedBy>
  <cp:revision>1238</cp:revision>
  <cp:lastPrinted>2019-11-14T09:34:13Z</cp:lastPrinted>
  <dcterms:created xsi:type="dcterms:W3CDTF">2011-02-23T21:37:50Z</dcterms:created>
  <dcterms:modified xsi:type="dcterms:W3CDTF">2019-11-20T10:23:24Z</dcterms:modified>
</cp:coreProperties>
</file>